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91" r:id="rId7"/>
    <p:sldId id="287" r:id="rId8"/>
    <p:sldId id="260" r:id="rId9"/>
    <p:sldId id="281" r:id="rId10"/>
    <p:sldId id="286" r:id="rId11"/>
    <p:sldId id="262" r:id="rId12"/>
    <p:sldId id="279" r:id="rId13"/>
    <p:sldId id="288" r:id="rId14"/>
    <p:sldId id="290" r:id="rId15"/>
    <p:sldId id="284" r:id="rId16"/>
  </p:sldIdLst>
  <p:sldSz cx="12192000" cy="6858000"/>
  <p:notesSz cx="6735763" cy="98663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0FB1"/>
    <a:srgbClr val="1230AE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Vaalea tyyli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Vaalea tyyli 3 - Korost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75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a Vasko" userId="86696f73-0da3-4068-a17b-2c825df5b2bd" providerId="ADAL" clId="{92BEE2E2-9D32-4E0A-B626-B52D10FB9BC2}"/>
    <pc:docChg chg="undo custSel modSld">
      <pc:chgData name="Pia Vasko" userId="86696f73-0da3-4068-a17b-2c825df5b2bd" providerId="ADAL" clId="{92BEE2E2-9D32-4E0A-B626-B52D10FB9BC2}" dt="2025-10-22T08:41:25.664" v="225" actId="20577"/>
      <pc:docMkLst>
        <pc:docMk/>
      </pc:docMkLst>
      <pc:sldChg chg="modSp mod">
        <pc:chgData name="Pia Vasko" userId="86696f73-0da3-4068-a17b-2c825df5b2bd" providerId="ADAL" clId="{92BEE2E2-9D32-4E0A-B626-B52D10FB9BC2}" dt="2025-10-02T12:17:57.107" v="10" actId="20577"/>
        <pc:sldMkLst>
          <pc:docMk/>
          <pc:sldMk cId="1737025614" sldId="256"/>
        </pc:sldMkLst>
        <pc:spChg chg="mod">
          <ac:chgData name="Pia Vasko" userId="86696f73-0da3-4068-a17b-2c825df5b2bd" providerId="ADAL" clId="{92BEE2E2-9D32-4E0A-B626-B52D10FB9BC2}" dt="2025-10-02T12:17:41.415" v="2" actId="1076"/>
          <ac:spMkLst>
            <pc:docMk/>
            <pc:sldMk cId="1737025614" sldId="256"/>
            <ac:spMk id="2" creationId="{64055F14-44C6-4AFC-84CC-38D4198B8820}"/>
          </ac:spMkLst>
        </pc:spChg>
        <pc:spChg chg="mod">
          <ac:chgData name="Pia Vasko" userId="86696f73-0da3-4068-a17b-2c825df5b2bd" providerId="ADAL" clId="{92BEE2E2-9D32-4E0A-B626-B52D10FB9BC2}" dt="2025-10-02T12:17:57.107" v="10" actId="20577"/>
          <ac:spMkLst>
            <pc:docMk/>
            <pc:sldMk cId="1737025614" sldId="256"/>
            <ac:spMk id="3" creationId="{339B5C68-826B-487D-8DA5-221C08BE1DEF}"/>
          </ac:spMkLst>
        </pc:spChg>
      </pc:sldChg>
      <pc:sldChg chg="modSp mod modClrScheme chgLayout">
        <pc:chgData name="Pia Vasko" userId="86696f73-0da3-4068-a17b-2c825df5b2bd" providerId="ADAL" clId="{92BEE2E2-9D32-4E0A-B626-B52D10FB9BC2}" dt="2025-10-22T08:11:08.544" v="224" actId="113"/>
        <pc:sldMkLst>
          <pc:docMk/>
          <pc:sldMk cId="1530048921" sldId="257"/>
        </pc:sldMkLst>
        <pc:spChg chg="mod ord">
          <ac:chgData name="Pia Vasko" userId="86696f73-0da3-4068-a17b-2c825df5b2bd" providerId="ADAL" clId="{92BEE2E2-9D32-4E0A-B626-B52D10FB9BC2}" dt="2025-10-22T08:11:08.544" v="224" actId="113"/>
          <ac:spMkLst>
            <pc:docMk/>
            <pc:sldMk cId="1530048921" sldId="257"/>
            <ac:spMk id="2" creationId="{1C4BF295-2E31-4BEF-B39E-B0E1296A9E49}"/>
          </ac:spMkLst>
        </pc:spChg>
        <pc:spChg chg="mod">
          <ac:chgData name="Pia Vasko" userId="86696f73-0da3-4068-a17b-2c825df5b2bd" providerId="ADAL" clId="{92BEE2E2-9D32-4E0A-B626-B52D10FB9BC2}" dt="2025-10-22T08:10:41.783" v="218" actId="26606"/>
          <ac:spMkLst>
            <pc:docMk/>
            <pc:sldMk cId="1530048921" sldId="257"/>
            <ac:spMk id="3" creationId="{23A05E68-B1AC-4A9A-ADDD-7C8F5DB0C945}"/>
          </ac:spMkLst>
        </pc:spChg>
        <pc:picChg chg="mod">
          <ac:chgData name="Pia Vasko" userId="86696f73-0da3-4068-a17b-2c825df5b2bd" providerId="ADAL" clId="{92BEE2E2-9D32-4E0A-B626-B52D10FB9BC2}" dt="2025-10-22T08:10:56.456" v="222" actId="1076"/>
          <ac:picMkLst>
            <pc:docMk/>
            <pc:sldMk cId="1530048921" sldId="257"/>
            <ac:picMk id="4" creationId="{977BD91D-9FC0-7983-B9FA-DA0A469980E2}"/>
          </ac:picMkLst>
        </pc:picChg>
      </pc:sldChg>
      <pc:sldChg chg="modSp mod">
        <pc:chgData name="Pia Vasko" userId="86696f73-0da3-4068-a17b-2c825df5b2bd" providerId="ADAL" clId="{92BEE2E2-9D32-4E0A-B626-B52D10FB9BC2}" dt="2025-10-02T12:39:30.051" v="216" actId="20577"/>
        <pc:sldMkLst>
          <pc:docMk/>
          <pc:sldMk cId="1956832797" sldId="262"/>
        </pc:sldMkLst>
        <pc:spChg chg="mod">
          <ac:chgData name="Pia Vasko" userId="86696f73-0da3-4068-a17b-2c825df5b2bd" providerId="ADAL" clId="{92BEE2E2-9D32-4E0A-B626-B52D10FB9BC2}" dt="2025-10-02T12:39:30.051" v="216" actId="20577"/>
          <ac:spMkLst>
            <pc:docMk/>
            <pc:sldMk cId="1956832797" sldId="262"/>
            <ac:spMk id="2" creationId="{1C4BF295-2E31-4BEF-B39E-B0E1296A9E49}"/>
          </ac:spMkLst>
        </pc:spChg>
      </pc:sldChg>
      <pc:sldChg chg="modSp mod">
        <pc:chgData name="Pia Vasko" userId="86696f73-0da3-4068-a17b-2c825df5b2bd" providerId="ADAL" clId="{92BEE2E2-9D32-4E0A-B626-B52D10FB9BC2}" dt="2025-10-02T12:21:27.519" v="12" actId="207"/>
        <pc:sldMkLst>
          <pc:docMk/>
          <pc:sldMk cId="3360202579" sldId="275"/>
        </pc:sldMkLst>
      </pc:sldChg>
      <pc:sldChg chg="modSp mod">
        <pc:chgData name="Pia Vasko" userId="86696f73-0da3-4068-a17b-2c825df5b2bd" providerId="ADAL" clId="{92BEE2E2-9D32-4E0A-B626-B52D10FB9BC2}" dt="2025-10-02T12:21:48.453" v="15" actId="207"/>
        <pc:sldMkLst>
          <pc:docMk/>
          <pc:sldMk cId="1828952135" sldId="276"/>
        </pc:sldMkLst>
      </pc:sldChg>
      <pc:sldChg chg="modSp mod">
        <pc:chgData name="Pia Vasko" userId="86696f73-0da3-4068-a17b-2c825df5b2bd" providerId="ADAL" clId="{92BEE2E2-9D32-4E0A-B626-B52D10FB9BC2}" dt="2025-10-02T12:22:13.527" v="20" actId="207"/>
        <pc:sldMkLst>
          <pc:docMk/>
          <pc:sldMk cId="1351248254" sldId="279"/>
        </pc:sldMkLst>
        <pc:spChg chg="mod">
          <ac:chgData name="Pia Vasko" userId="86696f73-0da3-4068-a17b-2c825df5b2bd" providerId="ADAL" clId="{92BEE2E2-9D32-4E0A-B626-B52D10FB9BC2}" dt="2025-10-02T12:22:13.527" v="20" actId="207"/>
          <ac:spMkLst>
            <pc:docMk/>
            <pc:sldMk cId="1351248254" sldId="279"/>
            <ac:spMk id="2" creationId="{1C4BF295-2E31-4BEF-B39E-B0E1296A9E49}"/>
          </ac:spMkLst>
        </pc:spChg>
      </pc:sldChg>
      <pc:sldChg chg="modSp mod">
        <pc:chgData name="Pia Vasko" userId="86696f73-0da3-4068-a17b-2c825df5b2bd" providerId="ADAL" clId="{92BEE2E2-9D32-4E0A-B626-B52D10FB9BC2}" dt="2025-10-02T12:21:33.309" v="13" actId="207"/>
        <pc:sldMkLst>
          <pc:docMk/>
          <pc:sldMk cId="4240907697" sldId="281"/>
        </pc:sldMkLst>
        <pc:spChg chg="mod">
          <ac:chgData name="Pia Vasko" userId="86696f73-0da3-4068-a17b-2c825df5b2bd" providerId="ADAL" clId="{92BEE2E2-9D32-4E0A-B626-B52D10FB9BC2}" dt="2025-10-02T12:21:33.309" v="13" actId="207"/>
          <ac:spMkLst>
            <pc:docMk/>
            <pc:sldMk cId="4240907697" sldId="281"/>
            <ac:spMk id="2" creationId="{1C4BF295-2E31-4BEF-B39E-B0E1296A9E49}"/>
          </ac:spMkLst>
        </pc:spChg>
      </pc:sldChg>
      <pc:sldChg chg="modSp mod">
        <pc:chgData name="Pia Vasko" userId="86696f73-0da3-4068-a17b-2c825df5b2bd" providerId="ADAL" clId="{92BEE2E2-9D32-4E0A-B626-B52D10FB9BC2}" dt="2025-10-02T12:21:53.210" v="16" actId="207"/>
        <pc:sldMkLst>
          <pc:docMk/>
          <pc:sldMk cId="1615627130" sldId="283"/>
        </pc:sldMkLst>
      </pc:sldChg>
      <pc:sldChg chg="delSp modSp mod">
        <pc:chgData name="Pia Vasko" userId="86696f73-0da3-4068-a17b-2c825df5b2bd" providerId="ADAL" clId="{92BEE2E2-9D32-4E0A-B626-B52D10FB9BC2}" dt="2025-10-22T08:41:25.664" v="225" actId="20577"/>
        <pc:sldMkLst>
          <pc:docMk/>
          <pc:sldMk cId="2444831142" sldId="284"/>
        </pc:sldMkLst>
        <pc:spChg chg="mod">
          <ac:chgData name="Pia Vasko" userId="86696f73-0da3-4068-a17b-2c825df5b2bd" providerId="ADAL" clId="{92BEE2E2-9D32-4E0A-B626-B52D10FB9BC2}" dt="2025-10-22T08:41:25.664" v="225" actId="20577"/>
          <ac:spMkLst>
            <pc:docMk/>
            <pc:sldMk cId="2444831142" sldId="284"/>
            <ac:spMk id="2" creationId="{1C4BF295-2E31-4BEF-B39E-B0E1296A9E49}"/>
          </ac:spMkLst>
        </pc:spChg>
      </pc:sldChg>
      <pc:sldChg chg="modSp mod">
        <pc:chgData name="Pia Vasko" userId="86696f73-0da3-4068-a17b-2c825df5b2bd" providerId="ADAL" clId="{92BEE2E2-9D32-4E0A-B626-B52D10FB9BC2}" dt="2025-10-02T12:21:39.447" v="14" actId="207"/>
        <pc:sldMkLst>
          <pc:docMk/>
          <pc:sldMk cId="4241363171" sldId="286"/>
        </pc:sldMkLst>
        <pc:spChg chg="mod">
          <ac:chgData name="Pia Vasko" userId="86696f73-0da3-4068-a17b-2c825df5b2bd" providerId="ADAL" clId="{92BEE2E2-9D32-4E0A-B626-B52D10FB9BC2}" dt="2025-10-02T12:21:39.447" v="14" actId="207"/>
          <ac:spMkLst>
            <pc:docMk/>
            <pc:sldMk cId="4241363171" sldId="286"/>
            <ac:spMk id="6" creationId="{C32BA797-540F-472D-B9FB-4D028EDE9002}"/>
          </ac:spMkLst>
        </pc:spChg>
      </pc:sldChg>
      <pc:sldChg chg="modSp mod">
        <pc:chgData name="Pia Vasko" userId="86696f73-0da3-4068-a17b-2c825df5b2bd" providerId="ADAL" clId="{92BEE2E2-9D32-4E0A-B626-B52D10FB9BC2}" dt="2025-10-02T12:21:02.710" v="11" actId="207"/>
        <pc:sldMkLst>
          <pc:docMk/>
          <pc:sldMk cId="843445388" sldId="287"/>
        </pc:sldMkLst>
        <pc:spChg chg="mod">
          <ac:chgData name="Pia Vasko" userId="86696f73-0da3-4068-a17b-2c825df5b2bd" providerId="ADAL" clId="{92BEE2E2-9D32-4E0A-B626-B52D10FB9BC2}" dt="2025-10-02T12:21:02.710" v="11" actId="207"/>
          <ac:spMkLst>
            <pc:docMk/>
            <pc:sldMk cId="843445388" sldId="287"/>
            <ac:spMk id="6" creationId="{64CC3ECD-3C39-4D9F-89D5-83C6BDC64BCF}"/>
          </ac:spMkLst>
        </pc:spChg>
      </pc:sldChg>
      <pc:sldChg chg="modSp mod">
        <pc:chgData name="Pia Vasko" userId="86696f73-0da3-4068-a17b-2c825df5b2bd" providerId="ADAL" clId="{92BEE2E2-9D32-4E0A-B626-B52D10FB9BC2}" dt="2025-10-02T12:22:25.367" v="21" actId="207"/>
        <pc:sldMkLst>
          <pc:docMk/>
          <pc:sldMk cId="2076153693" sldId="288"/>
        </pc:sldMkLst>
        <pc:spChg chg="mod">
          <ac:chgData name="Pia Vasko" userId="86696f73-0da3-4068-a17b-2c825df5b2bd" providerId="ADAL" clId="{92BEE2E2-9D32-4E0A-B626-B52D10FB9BC2}" dt="2025-10-02T12:22:25.367" v="21" actId="207"/>
          <ac:spMkLst>
            <pc:docMk/>
            <pc:sldMk cId="2076153693" sldId="288"/>
            <ac:spMk id="5" creationId="{FEC96EDF-E58C-0575-F108-3A9786A0DB0D}"/>
          </ac:spMkLst>
        </pc:spChg>
      </pc:sldChg>
      <pc:sldChg chg="modSp mod">
        <pc:chgData name="Pia Vasko" userId="86696f73-0da3-4068-a17b-2c825df5b2bd" providerId="ADAL" clId="{92BEE2E2-9D32-4E0A-B626-B52D10FB9BC2}" dt="2025-10-02T12:22:30.366" v="22" actId="207"/>
        <pc:sldMkLst>
          <pc:docMk/>
          <pc:sldMk cId="3370613912" sldId="289"/>
        </pc:sldMkLst>
      </pc:sldChg>
      <pc:sldChg chg="modSp mod">
        <pc:chgData name="Pia Vasko" userId="86696f73-0da3-4068-a17b-2c825df5b2bd" providerId="ADAL" clId="{92BEE2E2-9D32-4E0A-B626-B52D10FB9BC2}" dt="2025-10-02T12:22:34.961" v="23" actId="207"/>
        <pc:sldMkLst>
          <pc:docMk/>
          <pc:sldMk cId="4122296590" sldId="290"/>
        </pc:sldMkLst>
        <pc:spChg chg="mod">
          <ac:chgData name="Pia Vasko" userId="86696f73-0da3-4068-a17b-2c825df5b2bd" providerId="ADAL" clId="{92BEE2E2-9D32-4E0A-B626-B52D10FB9BC2}" dt="2025-10-02T12:22:34.961" v="23" actId="207"/>
          <ac:spMkLst>
            <pc:docMk/>
            <pc:sldMk cId="4122296590" sldId="290"/>
            <ac:spMk id="5" creationId="{41379B56-DFF6-A02E-0FEC-E8CED98BA34B}"/>
          </ac:spMkLst>
        </pc:spChg>
      </pc:sldChg>
    </pc:docChg>
  </pc:docChgLst>
  <pc:docChgLst>
    <pc:chgData name="Pia Vasko" userId="86696f73-0da3-4068-a17b-2c825df5b2bd" providerId="ADAL" clId="{1E701653-3E94-4BBD-AD58-9951C52AA5CA}"/>
    <pc:docChg chg="undo custSel modSld">
      <pc:chgData name="Pia Vasko" userId="86696f73-0da3-4068-a17b-2c825df5b2bd" providerId="ADAL" clId="{1E701653-3E94-4BBD-AD58-9951C52AA5CA}" dt="2024-11-07T10:08:37.284" v="475" actId="207"/>
      <pc:docMkLst>
        <pc:docMk/>
      </pc:docMkLst>
      <pc:sldChg chg="modSp mod">
        <pc:chgData name="Pia Vasko" userId="86696f73-0da3-4068-a17b-2c825df5b2bd" providerId="ADAL" clId="{1E701653-3E94-4BBD-AD58-9951C52AA5CA}" dt="2024-10-28T11:28:40.220" v="234" actId="207"/>
        <pc:sldMkLst>
          <pc:docMk/>
          <pc:sldMk cId="3360202579" sldId="275"/>
        </pc:sldMkLst>
      </pc:sldChg>
      <pc:sldChg chg="modSp mod">
        <pc:chgData name="Pia Vasko" userId="86696f73-0da3-4068-a17b-2c825df5b2bd" providerId="ADAL" clId="{1E701653-3E94-4BBD-AD58-9951C52AA5CA}" dt="2024-11-07T10:08:37.284" v="475" actId="207"/>
        <pc:sldMkLst>
          <pc:docMk/>
          <pc:sldMk cId="1828952135" sldId="276"/>
        </pc:sldMkLst>
      </pc:sldChg>
      <pc:sldChg chg="modSp mod">
        <pc:chgData name="Pia Vasko" userId="86696f73-0da3-4068-a17b-2c825df5b2bd" providerId="ADAL" clId="{1E701653-3E94-4BBD-AD58-9951C52AA5CA}" dt="2024-10-23T07:26:57.818" v="48" actId="20577"/>
        <pc:sldMkLst>
          <pc:docMk/>
          <pc:sldMk cId="1351248254" sldId="279"/>
        </pc:sldMkLst>
      </pc:sldChg>
      <pc:sldChg chg="modSp mod">
        <pc:chgData name="Pia Vasko" userId="86696f73-0da3-4068-a17b-2c825df5b2bd" providerId="ADAL" clId="{1E701653-3E94-4BBD-AD58-9951C52AA5CA}" dt="2024-10-24T09:21:56.683" v="209" actId="255"/>
        <pc:sldMkLst>
          <pc:docMk/>
          <pc:sldMk cId="4240907697" sldId="281"/>
        </pc:sldMkLst>
      </pc:sldChg>
      <pc:sldChg chg="modSp mod">
        <pc:chgData name="Pia Vasko" userId="86696f73-0da3-4068-a17b-2c825df5b2bd" providerId="ADAL" clId="{1E701653-3E94-4BBD-AD58-9951C52AA5CA}" dt="2024-10-24T09:25:31.957" v="215" actId="207"/>
        <pc:sldMkLst>
          <pc:docMk/>
          <pc:sldMk cId="1615627130" sldId="283"/>
        </pc:sldMkLst>
      </pc:sldChg>
      <pc:sldChg chg="modSp mod">
        <pc:chgData name="Pia Vasko" userId="86696f73-0da3-4068-a17b-2c825df5b2bd" providerId="ADAL" clId="{1E701653-3E94-4BBD-AD58-9951C52AA5CA}" dt="2024-10-23T09:48:14.092" v="95" actId="108"/>
        <pc:sldMkLst>
          <pc:docMk/>
          <pc:sldMk cId="4241363171" sldId="286"/>
        </pc:sldMkLst>
      </pc:sldChg>
      <pc:sldChg chg="modSp mod">
        <pc:chgData name="Pia Vasko" userId="86696f73-0da3-4068-a17b-2c825df5b2bd" providerId="ADAL" clId="{1E701653-3E94-4BBD-AD58-9951C52AA5CA}" dt="2024-10-30T07:07:51.980" v="471" actId="113"/>
        <pc:sldMkLst>
          <pc:docMk/>
          <pc:sldMk cId="843445388" sldId="287"/>
        </pc:sldMkLst>
      </pc:sldChg>
      <pc:sldChg chg="modSp mod">
        <pc:chgData name="Pia Vasko" userId="86696f73-0da3-4068-a17b-2c825df5b2bd" providerId="ADAL" clId="{1E701653-3E94-4BBD-AD58-9951C52AA5CA}" dt="2024-10-21T13:01:33.373" v="9" actId="1076"/>
        <pc:sldMkLst>
          <pc:docMk/>
          <pc:sldMk cId="2076153693" sldId="288"/>
        </pc:sldMkLst>
      </pc:sldChg>
      <pc:sldChg chg="modSp mod">
        <pc:chgData name="Pia Vasko" userId="86696f73-0da3-4068-a17b-2c825df5b2bd" providerId="ADAL" clId="{1E701653-3E94-4BBD-AD58-9951C52AA5CA}" dt="2024-10-23T08:08:49.530" v="67" actId="207"/>
        <pc:sldMkLst>
          <pc:docMk/>
          <pc:sldMk cId="3370613912" sldId="289"/>
        </pc:sldMkLst>
      </pc:sldChg>
      <pc:sldChg chg="modSp mod">
        <pc:chgData name="Pia Vasko" userId="86696f73-0da3-4068-a17b-2c825df5b2bd" providerId="ADAL" clId="{1E701653-3E94-4BBD-AD58-9951C52AA5CA}" dt="2024-10-21T13:02:36.439" v="34" actId="20577"/>
        <pc:sldMkLst>
          <pc:docMk/>
          <pc:sldMk cId="4122296590" sldId="290"/>
        </pc:sldMkLst>
      </pc:sldChg>
    </pc:docChg>
  </pc:docChgLst>
  <pc:docChgLst>
    <pc:chgData name="Pia Vasko" userId="86696f73-0da3-4068-a17b-2c825df5b2bd" providerId="ADAL" clId="{03F2C646-54A7-4FF9-A995-79C3B60FAA6B}"/>
    <pc:docChg chg="undo redo custSel addSld delSld modSld sldOrd modMainMaster">
      <pc:chgData name="Pia Vasko" userId="86696f73-0da3-4068-a17b-2c825df5b2bd" providerId="ADAL" clId="{03F2C646-54A7-4FF9-A995-79C3B60FAA6B}" dt="2024-09-25T12:45:14.140" v="301" actId="20577"/>
      <pc:docMkLst>
        <pc:docMk/>
      </pc:docMkLst>
      <pc:sldChg chg="modSp mod">
        <pc:chgData name="Pia Vasko" userId="86696f73-0da3-4068-a17b-2c825df5b2bd" providerId="ADAL" clId="{03F2C646-54A7-4FF9-A995-79C3B60FAA6B}" dt="2024-09-25T11:57:07.252" v="17" actId="1076"/>
        <pc:sldMkLst>
          <pc:docMk/>
          <pc:sldMk cId="1737025614" sldId="256"/>
        </pc:sldMkLst>
      </pc:sldChg>
      <pc:sldChg chg="addSp delSp modSp mod setBg">
        <pc:chgData name="Pia Vasko" userId="86696f73-0da3-4068-a17b-2c825df5b2bd" providerId="ADAL" clId="{03F2C646-54A7-4FF9-A995-79C3B60FAA6B}" dt="2024-09-25T12:12:58.957" v="279" actId="478"/>
        <pc:sldMkLst>
          <pc:docMk/>
          <pc:sldMk cId="2191966751" sldId="260"/>
        </pc:sldMkLst>
      </pc:sldChg>
      <pc:sldChg chg="modSp mod">
        <pc:chgData name="Pia Vasko" userId="86696f73-0da3-4068-a17b-2c825df5b2bd" providerId="ADAL" clId="{03F2C646-54A7-4FF9-A995-79C3B60FAA6B}" dt="2024-09-25T12:45:14.140" v="301" actId="20577"/>
        <pc:sldMkLst>
          <pc:docMk/>
          <pc:sldMk cId="1956832797" sldId="262"/>
        </pc:sldMkLst>
      </pc:sldChg>
      <pc:sldChg chg="addSp delSp modSp del mod">
        <pc:chgData name="Pia Vasko" userId="86696f73-0da3-4068-a17b-2c825df5b2bd" providerId="ADAL" clId="{03F2C646-54A7-4FF9-A995-79C3B60FAA6B}" dt="2024-09-25T12:10:45.700" v="256" actId="47"/>
        <pc:sldMkLst>
          <pc:docMk/>
          <pc:sldMk cId="233627328" sldId="264"/>
        </pc:sldMkLst>
      </pc:sldChg>
      <pc:sldChg chg="modSp del mod">
        <pc:chgData name="Pia Vasko" userId="86696f73-0da3-4068-a17b-2c825df5b2bd" providerId="ADAL" clId="{03F2C646-54A7-4FF9-A995-79C3B60FAA6B}" dt="2024-09-25T12:13:19.443" v="280" actId="47"/>
        <pc:sldMkLst>
          <pc:docMk/>
          <pc:sldMk cId="1611689887" sldId="267"/>
        </pc:sldMkLst>
      </pc:sldChg>
      <pc:sldChg chg="modSp del mod">
        <pc:chgData name="Pia Vasko" userId="86696f73-0da3-4068-a17b-2c825df5b2bd" providerId="ADAL" clId="{03F2C646-54A7-4FF9-A995-79C3B60FAA6B}" dt="2024-09-25T12:11:42.200" v="267" actId="47"/>
        <pc:sldMkLst>
          <pc:docMk/>
          <pc:sldMk cId="1596006157" sldId="272"/>
        </pc:sldMkLst>
      </pc:sldChg>
      <pc:sldChg chg="modSp del mod">
        <pc:chgData name="Pia Vasko" userId="86696f73-0da3-4068-a17b-2c825df5b2bd" providerId="ADAL" clId="{03F2C646-54A7-4FF9-A995-79C3B60FAA6B}" dt="2024-09-25T12:11:20.156" v="262" actId="47"/>
        <pc:sldMkLst>
          <pc:docMk/>
          <pc:sldMk cId="4184512643" sldId="273"/>
        </pc:sldMkLst>
      </pc:sldChg>
      <pc:sldChg chg="modSp mod">
        <pc:chgData name="Pia Vasko" userId="86696f73-0da3-4068-a17b-2c825df5b2bd" providerId="ADAL" clId="{03F2C646-54A7-4FF9-A995-79C3B60FAA6B}" dt="2024-09-25T12:01:40.250" v="82" actId="207"/>
        <pc:sldMkLst>
          <pc:docMk/>
          <pc:sldMk cId="3360202579" sldId="275"/>
        </pc:sldMkLst>
      </pc:sldChg>
      <pc:sldChg chg="modSp mod ord">
        <pc:chgData name="Pia Vasko" userId="86696f73-0da3-4068-a17b-2c825df5b2bd" providerId="ADAL" clId="{03F2C646-54A7-4FF9-A995-79C3B60FAA6B}" dt="2024-09-25T12:03:04.031" v="100"/>
        <pc:sldMkLst>
          <pc:docMk/>
          <pc:sldMk cId="1828952135" sldId="276"/>
        </pc:sldMkLst>
      </pc:sldChg>
      <pc:sldChg chg="del">
        <pc:chgData name="Pia Vasko" userId="86696f73-0da3-4068-a17b-2c825df5b2bd" providerId="ADAL" clId="{03F2C646-54A7-4FF9-A995-79C3B60FAA6B}" dt="2024-09-25T12:02:04.538" v="86" actId="47"/>
        <pc:sldMkLst>
          <pc:docMk/>
          <pc:sldMk cId="1617237244" sldId="277"/>
        </pc:sldMkLst>
      </pc:sldChg>
      <pc:sldChg chg="modSp mod">
        <pc:chgData name="Pia Vasko" userId="86696f73-0da3-4068-a17b-2c825df5b2bd" providerId="ADAL" clId="{03F2C646-54A7-4FF9-A995-79C3B60FAA6B}" dt="2024-09-25T12:02:09.958" v="87" actId="207"/>
        <pc:sldMkLst>
          <pc:docMk/>
          <pc:sldMk cId="1351248254" sldId="279"/>
        </pc:sldMkLst>
      </pc:sldChg>
      <pc:sldChg chg="modSp mod ord">
        <pc:chgData name="Pia Vasko" userId="86696f73-0da3-4068-a17b-2c825df5b2bd" providerId="ADAL" clId="{03F2C646-54A7-4FF9-A995-79C3B60FAA6B}" dt="2024-09-25T12:03:35.886" v="109" actId="207"/>
        <pc:sldMkLst>
          <pc:docMk/>
          <pc:sldMk cId="4240907697" sldId="281"/>
        </pc:sldMkLst>
      </pc:sldChg>
      <pc:sldChg chg="modSp mod">
        <pc:chgData name="Pia Vasko" userId="86696f73-0da3-4068-a17b-2c825df5b2bd" providerId="ADAL" clId="{03F2C646-54A7-4FF9-A995-79C3B60FAA6B}" dt="2024-09-25T12:01:55.942" v="84" actId="207"/>
        <pc:sldMkLst>
          <pc:docMk/>
          <pc:sldMk cId="1615627130" sldId="283"/>
        </pc:sldMkLst>
      </pc:sldChg>
      <pc:sldChg chg="modSp mod">
        <pc:chgData name="Pia Vasko" userId="86696f73-0da3-4068-a17b-2c825df5b2bd" providerId="ADAL" clId="{03F2C646-54A7-4FF9-A995-79C3B60FAA6B}" dt="2024-09-25T12:06:39.825" v="240" actId="20577"/>
        <pc:sldMkLst>
          <pc:docMk/>
          <pc:sldMk cId="2444831142" sldId="284"/>
        </pc:sldMkLst>
      </pc:sldChg>
      <pc:sldChg chg="del">
        <pc:chgData name="Pia Vasko" userId="86696f73-0da3-4068-a17b-2c825df5b2bd" providerId="ADAL" clId="{03F2C646-54A7-4FF9-A995-79C3B60FAA6B}" dt="2024-09-25T12:02:26.811" v="91" actId="47"/>
        <pc:sldMkLst>
          <pc:docMk/>
          <pc:sldMk cId="3921590105" sldId="285"/>
        </pc:sldMkLst>
      </pc:sldChg>
      <pc:sldChg chg="modSp mod ord">
        <pc:chgData name="Pia Vasko" userId="86696f73-0da3-4068-a17b-2c825df5b2bd" providerId="ADAL" clId="{03F2C646-54A7-4FF9-A995-79C3B60FAA6B}" dt="2024-09-25T12:03:45.483" v="111" actId="207"/>
        <pc:sldMkLst>
          <pc:docMk/>
          <pc:sldMk cId="4241363171" sldId="286"/>
        </pc:sldMkLst>
      </pc:sldChg>
      <pc:sldChg chg="del">
        <pc:chgData name="Pia Vasko" userId="86696f73-0da3-4068-a17b-2c825df5b2bd" providerId="ADAL" clId="{03F2C646-54A7-4FF9-A995-79C3B60FAA6B}" dt="2024-09-25T12:02:28.787" v="92" actId="47"/>
        <pc:sldMkLst>
          <pc:docMk/>
          <pc:sldMk cId="625786177" sldId="287"/>
        </pc:sldMkLst>
      </pc:sldChg>
      <pc:sldChg chg="addSp delSp modSp add mod ord">
        <pc:chgData name="Pia Vasko" userId="86696f73-0da3-4068-a17b-2c825df5b2bd" providerId="ADAL" clId="{03F2C646-54A7-4FF9-A995-79C3B60FAA6B}" dt="2024-09-25T12:10:42.335" v="255"/>
        <pc:sldMkLst>
          <pc:docMk/>
          <pc:sldMk cId="843445388" sldId="287"/>
        </pc:sldMkLst>
      </pc:sldChg>
      <pc:sldChg chg="addSp delSp modSp add mod">
        <pc:chgData name="Pia Vasko" userId="86696f73-0da3-4068-a17b-2c825df5b2bd" providerId="ADAL" clId="{03F2C646-54A7-4FF9-A995-79C3B60FAA6B}" dt="2024-09-25T12:11:16.912" v="261"/>
        <pc:sldMkLst>
          <pc:docMk/>
          <pc:sldMk cId="2076153693" sldId="288"/>
        </pc:sldMkLst>
      </pc:sldChg>
      <pc:sldChg chg="addSp delSp modSp add mod">
        <pc:chgData name="Pia Vasko" userId="86696f73-0da3-4068-a17b-2c825df5b2bd" providerId="ADAL" clId="{03F2C646-54A7-4FF9-A995-79C3B60FAA6B}" dt="2024-09-25T12:11:39.091" v="266"/>
        <pc:sldMkLst>
          <pc:docMk/>
          <pc:sldMk cId="3370613912" sldId="289"/>
        </pc:sldMkLst>
      </pc:sldChg>
      <pc:sldChg chg="add del">
        <pc:chgData name="Pia Vasko" userId="86696f73-0da3-4068-a17b-2c825df5b2bd" providerId="ADAL" clId="{03F2C646-54A7-4FF9-A995-79C3B60FAA6B}" dt="2024-09-25T12:11:51.494" v="269" actId="2890"/>
        <pc:sldMkLst>
          <pc:docMk/>
          <pc:sldMk cId="643664479" sldId="290"/>
        </pc:sldMkLst>
      </pc:sldChg>
      <pc:sldChg chg="addSp delSp modSp add mod">
        <pc:chgData name="Pia Vasko" userId="86696f73-0da3-4068-a17b-2c825df5b2bd" providerId="ADAL" clId="{03F2C646-54A7-4FF9-A995-79C3B60FAA6B}" dt="2024-09-25T12:12:10.743" v="274"/>
        <pc:sldMkLst>
          <pc:docMk/>
          <pc:sldMk cId="4122296590" sldId="290"/>
        </pc:sldMkLst>
      </pc:sldChg>
      <pc:sldMasterChg chg="modSldLayout">
        <pc:chgData name="Pia Vasko" userId="86696f73-0da3-4068-a17b-2c825df5b2bd" providerId="ADAL" clId="{03F2C646-54A7-4FF9-A995-79C3B60FAA6B}" dt="2024-09-25T12:09:56.235" v="246"/>
        <pc:sldMasterMkLst>
          <pc:docMk/>
          <pc:sldMasterMk cId="1654582023" sldId="2147483648"/>
        </pc:sldMasterMkLst>
        <pc:sldLayoutChg chg="addSp modSp">
          <pc:chgData name="Pia Vasko" userId="86696f73-0da3-4068-a17b-2c825df5b2bd" providerId="ADAL" clId="{03F2C646-54A7-4FF9-A995-79C3B60FAA6B}" dt="2024-09-25T12:09:56.235" v="246"/>
          <pc:sldLayoutMkLst>
            <pc:docMk/>
            <pc:sldMasterMk cId="1654582023" sldId="2147483648"/>
            <pc:sldLayoutMk cId="2726058642" sldId="2147483653"/>
          </pc:sldLayoutMkLst>
        </pc:sldLayoutChg>
        <pc:sldLayoutChg chg="addSp modSp">
          <pc:chgData name="Pia Vasko" userId="86696f73-0da3-4068-a17b-2c825df5b2bd" providerId="ADAL" clId="{03F2C646-54A7-4FF9-A995-79C3B60FAA6B}" dt="2024-09-25T12:09:53.713" v="245"/>
          <pc:sldLayoutMkLst>
            <pc:docMk/>
            <pc:sldMasterMk cId="1654582023" sldId="2147483648"/>
            <pc:sldLayoutMk cId="670686411" sldId="2147483654"/>
          </pc:sldLayoutMkLst>
        </pc:sldLayoutChg>
        <pc:sldLayoutChg chg="addSp modSp mod">
          <pc:chgData name="Pia Vasko" userId="86696f73-0da3-4068-a17b-2c825df5b2bd" providerId="ADAL" clId="{03F2C646-54A7-4FF9-A995-79C3B60FAA6B}" dt="2024-09-25T12:09:03.664" v="243" actId="1076"/>
          <pc:sldLayoutMkLst>
            <pc:docMk/>
            <pc:sldMasterMk cId="1654582023" sldId="2147483648"/>
            <pc:sldLayoutMk cId="2034317205" sldId="2147483655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8CB066-3B85-43D3-9025-1DC6E92D0A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8364759-CA61-4D2D-91C4-C7FDEDD322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1294E56-27B7-4DDC-8C86-C3A3B2BAC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64C5-E12D-47AD-A5B6-45AA9BC872CD}" type="datetimeFigureOut">
              <a:rPr lang="fi-FI" smtClean="0"/>
              <a:t>22.10.2025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F45C2A-AD91-44F6-B3E1-5B92552B3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285BB4E-4E8A-49F0-A4E6-4E25BD714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FE63B-BDE1-4982-8B82-FC40A39B3F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6255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3A32BF1-35DA-43FE-9996-962D9992A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C958009-2933-4313-A5B8-613D4E1B0D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91FDF2-4B0F-42F4-8525-DAC85B06B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64C5-E12D-47AD-A5B6-45AA9BC872CD}" type="datetimeFigureOut">
              <a:rPr lang="fi-FI" smtClean="0"/>
              <a:t>22.10.2025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996A1EB-3B29-4DF0-9D41-9462868CB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D0B1BD7-9796-473E-991A-9C8E1D897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FE63B-BDE1-4982-8B82-FC40A39B3F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477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029652B0-DC94-4D17-A994-CE3CDC3487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D7CA62D-DBC0-453C-9689-8520907A8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8E719E7-4B9C-47AF-8B8B-82D38656E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64C5-E12D-47AD-A5B6-45AA9BC872CD}" type="datetimeFigureOut">
              <a:rPr lang="fi-FI" smtClean="0"/>
              <a:t>22.10.2025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61E135-682B-4654-8205-FE00A6626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C94B06D-9299-4648-8B24-7BEFC746C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FE63B-BDE1-4982-8B82-FC40A39B3F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4879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25B7F2-F9FD-4072-A5B2-EC6D77D61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72D25D0-9B95-47E0-BA87-2507D4309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582B83E-C811-4F31-8899-D057F97E7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64C5-E12D-47AD-A5B6-45AA9BC872CD}" type="datetimeFigureOut">
              <a:rPr lang="fi-FI" smtClean="0"/>
              <a:t>22.10.2025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A4864DF-A2C2-430C-9DEA-C2ED72122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7CE78B4-313A-4308-AD3B-51F103FF4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FE63B-BDE1-4982-8B82-FC40A39B3F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659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0C7DBB-D2E6-4961-8FA0-A0B3494E9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BB22790-C6AC-4095-9F40-7EF3DF742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9B365D9-C32B-4778-A292-46AF6F31E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64C5-E12D-47AD-A5B6-45AA9BC872CD}" type="datetimeFigureOut">
              <a:rPr lang="fi-FI" smtClean="0"/>
              <a:t>22.10.2025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46669AB-7E0C-46A3-909F-E9B17AF0E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48B0061-59A3-47A7-8E4F-B3C6307C3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FE63B-BDE1-4982-8B82-FC40A39B3F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0622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967665-13FC-4CBB-B309-1B8D6E6CF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6454E0-FAFF-49D7-985B-DB9F16E2F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7F1BD2E-401D-43FF-996A-A5427E5FB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639FA73-A930-4974-8F96-64AF1EC6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64C5-E12D-47AD-A5B6-45AA9BC872CD}" type="datetimeFigureOut">
              <a:rPr lang="fi-FI" smtClean="0"/>
              <a:t>22.10.2025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723D829-6CC5-4EDC-9C32-F9B26D8B9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596A13C-7F58-4825-BDBB-586C103BD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FE63B-BDE1-4982-8B82-FC40A39B3F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6625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A947E6-E4E9-4ADE-9BEE-ED77E1D34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2700D0A-D689-4279-9C93-7E20B5CC0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54592B3-2F03-497A-A143-40CE9AA09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5D5B68B-39D5-4906-95B4-99F9BD89A7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F0A0C4D-A316-4E4A-959C-E239A75E87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140BFCC-550F-43F1-B626-FFDB15AC1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64C5-E12D-47AD-A5B6-45AA9BC872CD}" type="datetimeFigureOut">
              <a:rPr lang="fi-FI" smtClean="0"/>
              <a:t>22.10.2025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1165CD8-CAAB-432C-B42A-FD6EAB932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1007678-1D9D-42D5-A144-0AE5C8332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FE63B-BDE1-4982-8B82-FC40A39B3FDA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DDB6623C-017F-3155-36C7-13C486AEF4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76" t="22397" r="2287" b="12628"/>
          <a:stretch/>
        </p:blipFill>
        <p:spPr>
          <a:xfrm>
            <a:off x="9181673" y="4807602"/>
            <a:ext cx="3010327" cy="205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058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8DC1F9-8D9D-4736-A351-7D6E875FE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C44CB21-D766-449D-B813-FECA934DC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64C5-E12D-47AD-A5B6-45AA9BC872CD}" type="datetimeFigureOut">
              <a:rPr lang="fi-FI" smtClean="0"/>
              <a:t>22.10.2025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D4DE617-5969-464D-9E44-467DB133F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7BE127C-1A45-43D9-AB45-3E6372B62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FE63B-BDE1-4982-8B82-FC40A39B3FDA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832A953-D73B-2FCF-0EC2-EF1BC2DFF3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76" t="22397" r="2287" b="12628"/>
          <a:stretch/>
        </p:blipFill>
        <p:spPr>
          <a:xfrm>
            <a:off x="9181673" y="4807602"/>
            <a:ext cx="3010327" cy="205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86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81030AB-5309-48E6-8682-D02E7E711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64C5-E12D-47AD-A5B6-45AA9BC872CD}" type="datetimeFigureOut">
              <a:rPr lang="fi-FI" smtClean="0"/>
              <a:t>22.10.2025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6AA93C8-E756-48A4-B380-1F6DB96CF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A55BFC7-BEAE-4FCA-8704-6C43D542D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FE63B-BDE1-4982-8B82-FC40A39B3FDA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110A2C3-B071-AD0B-CE85-A18F96B5D0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76" t="22397" r="2287" b="12628"/>
          <a:stretch/>
        </p:blipFill>
        <p:spPr>
          <a:xfrm>
            <a:off x="9181673" y="4807602"/>
            <a:ext cx="3010327" cy="205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17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445958-06E7-4455-ADFF-CC2D497CF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13D155-E912-4BB3-8B33-EEF792D76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3CBB2A8-9F8A-43BB-9C3A-769D48005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A9AD82C-43EA-4ED3-8F00-CB3F03990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64C5-E12D-47AD-A5B6-45AA9BC872CD}" type="datetimeFigureOut">
              <a:rPr lang="fi-FI" smtClean="0"/>
              <a:t>22.10.2025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BDC4B3B-D937-4425-97E3-C3E988E71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34CCF73-ECE1-44CA-A7D8-265CF84F5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FE63B-BDE1-4982-8B82-FC40A39B3F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4233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4D5225-19A3-492B-83C0-265FDFE2C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F21F4F0D-C746-4364-A72E-1ADA4D4DA4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6815DC4-9276-468A-842E-50D9586EA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3BBB9F5-FF73-4BBC-BE8D-C374C485A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64C5-E12D-47AD-A5B6-45AA9BC872CD}" type="datetimeFigureOut">
              <a:rPr lang="fi-FI" smtClean="0"/>
              <a:t>22.10.2025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4426C8C-A7D4-489B-9E56-6C24C5DA8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B9DDFEE-E7F6-4CE4-9C62-6D3D16FF9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FE63B-BDE1-4982-8B82-FC40A39B3F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5998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AB2EE63-36CA-44CA-B639-81FE15200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63BB145-E585-43D9-831D-64D29E581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1576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2311417-902C-491E-931A-B6435A9BD2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764C5-E12D-47AD-A5B6-45AA9BC872CD}" type="datetimeFigureOut">
              <a:rPr lang="fi-FI" smtClean="0"/>
              <a:t>22.10.2025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3F5E8BF-BE7E-444E-B118-543F90AE49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FE63B-BDE1-4982-8B82-FC40A39B3FDA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24265A8B-46B3-468B-9B95-4850FC2C3EE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63" y="6120648"/>
            <a:ext cx="2743201" cy="65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8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ixabay.com/fi/palapeli-yhteisty%C3%B6-yhdess%C3%A4-yhteys-1020426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@sgy9554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26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28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4055F14-44C6-4AFC-84CC-38D4198B8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965" y="2162599"/>
            <a:ext cx="6093763" cy="1266401"/>
          </a:xfrm>
        </p:spPr>
        <p:txBody>
          <a:bodyPr>
            <a:normAutofit fontScale="90000"/>
          </a:bodyPr>
          <a:lstStyle/>
          <a:p>
            <a:pPr algn="l"/>
            <a:r>
              <a:rPr lang="fi-FI" sz="4100" dirty="0"/>
              <a:t>SGY</a:t>
            </a:r>
            <a:br>
              <a:rPr lang="fi-FI" sz="4100" dirty="0"/>
            </a:br>
            <a:r>
              <a:rPr lang="fi-FI" sz="4100" b="1" dirty="0">
                <a:solidFill>
                  <a:srgbClr val="0F0FB1"/>
                </a:solidFill>
              </a:rPr>
              <a:t>Toimintasuunnitelma </a:t>
            </a:r>
            <a:br>
              <a:rPr lang="fi-FI" sz="4100" b="1" dirty="0">
                <a:solidFill>
                  <a:srgbClr val="0F0FB1"/>
                </a:solidFill>
              </a:rPr>
            </a:br>
            <a:r>
              <a:rPr lang="fi-FI" sz="4100" b="1" dirty="0">
                <a:solidFill>
                  <a:srgbClr val="0F0FB1"/>
                </a:solidFill>
              </a:rPr>
              <a:t>2026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39B5C68-826B-487D-8DA5-221C08BE1D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078534"/>
            <a:ext cx="4620584" cy="775494"/>
          </a:xfrm>
        </p:spPr>
        <p:txBody>
          <a:bodyPr>
            <a:normAutofit/>
          </a:bodyPr>
          <a:lstStyle/>
          <a:p>
            <a:pPr algn="l"/>
            <a:r>
              <a:rPr lang="fi-FI" sz="2000" dirty="0"/>
              <a:t>Hallituksen hyväksyntä 20.10.2025</a:t>
            </a:r>
          </a:p>
          <a:p>
            <a:pPr algn="l"/>
            <a:r>
              <a:rPr lang="fi-FI" sz="2000" dirty="0"/>
              <a:t>Vuosikokouksen hyväksyntä 6.11.2025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3A06E4DE-428E-48BD-9CB3-EB926E3523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253" y="4879385"/>
            <a:ext cx="4942280" cy="1173793"/>
          </a:xfrm>
          <a:prstGeom prst="rect">
            <a:avLst/>
          </a:prstGeom>
        </p:spPr>
      </p:pic>
      <p:pic>
        <p:nvPicPr>
          <p:cNvPr id="5" name="Kuva 4" descr="Kuva, joka sisältää kohteen LEGO, lelu">
            <a:extLst>
              <a:ext uri="{FF2B5EF4-FFF2-40B4-BE49-F238E27FC236}">
                <a16:creationId xmlns:a16="http://schemas.microsoft.com/office/drawing/2014/main" id="{B9E18532-B5F3-CFDB-F620-0E3FC59E6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H="1">
            <a:off x="6778871" y="231027"/>
            <a:ext cx="4593994" cy="459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25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3F7B24D5-0CED-B950-39B8-6D65ACE0C979}"/>
              </a:ext>
            </a:extLst>
          </p:cNvPr>
          <p:cNvSpPr txBox="1">
            <a:spLocks/>
          </p:cNvSpPr>
          <p:nvPr/>
        </p:nvSpPr>
        <p:spPr>
          <a:xfrm>
            <a:off x="838200" y="219601"/>
            <a:ext cx="10515600" cy="80925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dirty="0">
                <a:solidFill>
                  <a:srgbClr val="1230AE"/>
                </a:solidFill>
                <a:latin typeface="+mn-lt"/>
              </a:rPr>
              <a:t>Pohjanvahvistustoimikunta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FEC96EDF-E58C-0575-F108-3A9786A0DB0D}"/>
              </a:ext>
            </a:extLst>
          </p:cNvPr>
          <p:cNvSpPr txBox="1">
            <a:spLocks/>
          </p:cNvSpPr>
          <p:nvPr/>
        </p:nvSpPr>
        <p:spPr>
          <a:xfrm>
            <a:off x="838200" y="868597"/>
            <a:ext cx="11030146" cy="473092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7200" i="1" dirty="0"/>
              <a:t>Puheenjohtaja Juha Forsman, sihteeri Asko Aalto</a:t>
            </a:r>
            <a:endParaRPr lang="fi-FI" sz="7200" dirty="0"/>
          </a:p>
          <a:p>
            <a:pPr marL="0" indent="0">
              <a:buFont typeface="Arial" panose="020B0604020202020204" pitchFamily="34" charset="0"/>
              <a:buNone/>
            </a:pPr>
            <a:endParaRPr lang="fi-FI" sz="7200" dirty="0"/>
          </a:p>
          <a:p>
            <a:pPr marL="0" indent="0">
              <a:lnSpc>
                <a:spcPct val="120000"/>
              </a:lnSpc>
              <a:buNone/>
            </a:pPr>
            <a:r>
              <a:rPr lang="fi-FI" sz="7200" dirty="0"/>
              <a:t>Toimikunnan toimiala kattaa </a:t>
            </a:r>
            <a:r>
              <a:rPr lang="fi-FI" sz="7200" b="1" dirty="0"/>
              <a:t>erilaiset</a:t>
            </a:r>
            <a:r>
              <a:rPr lang="fi-FI" sz="7200" dirty="0"/>
              <a:t> </a:t>
            </a:r>
            <a:r>
              <a:rPr lang="fi-FI" sz="7200" b="1" dirty="0"/>
              <a:t>pohjavahvistuksen osa-alueet </a:t>
            </a:r>
            <a:r>
              <a:rPr lang="fi-FI" sz="7200" dirty="0"/>
              <a:t>ja </a:t>
            </a:r>
            <a:r>
              <a:rPr lang="fi-FI" sz="7200" b="1" dirty="0"/>
              <a:t>toimikunnan tavoitteita </a:t>
            </a:r>
            <a:r>
              <a:rPr lang="fi-FI" sz="7200" dirty="0"/>
              <a:t>ovat:</a:t>
            </a:r>
          </a:p>
          <a:p>
            <a:pPr lvl="0">
              <a:lnSpc>
                <a:spcPct val="120000"/>
              </a:lnSpc>
            </a:pPr>
            <a:r>
              <a:rPr lang="fi-FI" sz="7200" dirty="0"/>
              <a:t>Vuotuisen Pohjanvahvistuspäivän järjestäminen Aalto-yliopisto kanssa yhteistyössä </a:t>
            </a:r>
            <a:r>
              <a:rPr lang="fi-FI" sz="7200" dirty="0" err="1"/>
              <a:t>Geosynteettitoimikunnan</a:t>
            </a:r>
            <a:r>
              <a:rPr lang="fi-FI" sz="7200" dirty="0"/>
              <a:t> kanssa. Seminaaripäivässä on tarjolla alan kansainvälistä ja kotimaista osaamista. </a:t>
            </a:r>
          </a:p>
          <a:p>
            <a:pPr lvl="0">
              <a:lnSpc>
                <a:spcPct val="120000"/>
              </a:lnSpc>
            </a:pPr>
            <a:r>
              <a:rPr lang="fi-FI" sz="7200" dirty="0"/>
              <a:t>Alan kansallisen ja kansainvälisen kehityksen seuraaminen ja yhteydenpito.</a:t>
            </a:r>
          </a:p>
          <a:p>
            <a:pPr lvl="0">
              <a:lnSpc>
                <a:spcPct val="120000"/>
              </a:lnSpc>
            </a:pPr>
            <a:r>
              <a:rPr lang="fi-FI" sz="7200" dirty="0"/>
              <a:t>Suomalaisesta osaamisesta tiedottaminen (osallistuminen, artikkelit, alustukset, esim. Eurogeo8 2025, ISGSR 2025, …).</a:t>
            </a:r>
          </a:p>
          <a:p>
            <a:pPr lvl="0">
              <a:lnSpc>
                <a:spcPct val="120000"/>
              </a:lnSpc>
            </a:pPr>
            <a:r>
              <a:rPr lang="fi-FI" sz="7200" dirty="0"/>
              <a:t>Pohjanvahvistusmenetelmien hiilijalanjälkeen liittyvistä asioista informointi</a:t>
            </a:r>
          </a:p>
          <a:p>
            <a:pPr lvl="0">
              <a:lnSpc>
                <a:spcPct val="120000"/>
              </a:lnSpc>
            </a:pPr>
            <a:r>
              <a:rPr lang="fi-FI" sz="7200" dirty="0"/>
              <a:t>Vähähiilisen syvästabiloinnin hankintakriteerien kriteerien kehitys tapahtuu UUMA5-ohjelmassa (2024-2026). Kriteeriluonnosten kommentointi. </a:t>
            </a:r>
          </a:p>
          <a:p>
            <a:pPr lvl="0">
              <a:lnSpc>
                <a:spcPct val="120000"/>
              </a:lnSpc>
            </a:pPr>
            <a:r>
              <a:rPr lang="fi-FI" sz="7200" dirty="0"/>
              <a:t>Kannanotot pohjanvahvistusalan kysymyksiin (mm. EN1997-3 10 </a:t>
            </a:r>
            <a:r>
              <a:rPr lang="fi-FI" sz="7200" dirty="0" err="1"/>
              <a:t>Ground</a:t>
            </a:r>
            <a:r>
              <a:rPr lang="fi-FI" sz="7200" dirty="0"/>
              <a:t> </a:t>
            </a:r>
            <a:r>
              <a:rPr lang="fi-FI" sz="7200" dirty="0" err="1"/>
              <a:t>improvment</a:t>
            </a:r>
            <a:r>
              <a:rPr lang="fi-FI" sz="7200" dirty="0"/>
              <a:t> =&gt; Kansallinen liite)  </a:t>
            </a:r>
          </a:p>
          <a:p>
            <a:pPr lvl="0">
              <a:lnSpc>
                <a:spcPct val="120000"/>
              </a:lnSpc>
            </a:pPr>
            <a:r>
              <a:rPr lang="fi-FI" sz="7200" dirty="0"/>
              <a:t>Kansallisen ohjeistuksen seuraaminen, ohjeistuksen päivitystarpeiden tunnistaminen ja kommentointi</a:t>
            </a:r>
          </a:p>
          <a:p>
            <a:pPr lvl="0">
              <a:lnSpc>
                <a:spcPct val="120000"/>
              </a:lnSpc>
            </a:pPr>
            <a:r>
              <a:rPr lang="fi-FI" sz="7200" dirty="0"/>
              <a:t>TC211 </a:t>
            </a:r>
            <a:r>
              <a:rPr lang="fi-FI" sz="7200" dirty="0" err="1"/>
              <a:t>Ground</a:t>
            </a:r>
            <a:r>
              <a:rPr lang="fi-FI" sz="7200" dirty="0"/>
              <a:t> </a:t>
            </a:r>
            <a:r>
              <a:rPr lang="fi-FI" sz="7200" dirty="0" err="1"/>
              <a:t>improvement</a:t>
            </a:r>
            <a:r>
              <a:rPr lang="fi-FI" sz="7200" dirty="0"/>
              <a:t> -toimikunta (mm. online-esityksiä ja muuta infoa, yhdyshenkilön vaihto vuodenvaihteessa 2025-2026)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76153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8BB65B26-671C-233D-98DA-9A0A6DDCCB5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>
                <a:solidFill>
                  <a:srgbClr val="1230AE"/>
                </a:solidFill>
                <a:latin typeface="+mn-lt"/>
              </a:rPr>
              <a:t>Routatoimikunta</a:t>
            </a:r>
            <a:endParaRPr lang="fi-FI" sz="4000" dirty="0">
              <a:solidFill>
                <a:srgbClr val="1230AE"/>
              </a:solidFill>
              <a:latin typeface="+mn-lt"/>
            </a:endParaRP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41379B56-DFF6-A02E-0FEC-E8CED98BA34B}"/>
              </a:ext>
            </a:extLst>
          </p:cNvPr>
          <p:cNvSpPr txBox="1">
            <a:spLocks/>
          </p:cNvSpPr>
          <p:nvPr/>
        </p:nvSpPr>
        <p:spPr>
          <a:xfrm>
            <a:off x="838200" y="1362635"/>
            <a:ext cx="10515600" cy="47044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800" i="1" dirty="0"/>
              <a:t>Puheenjohtaja Anne Tuomela, sihteeri N.N.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sz="1600" dirty="0">
              <a:solidFill>
                <a:srgbClr val="FF0000"/>
              </a:solidFill>
            </a:endParaRPr>
          </a:p>
          <a:p>
            <a:pPr lvl="0"/>
            <a:r>
              <a:rPr lang="fi-FI" sz="1800" dirty="0"/>
              <a:t>Arviolta 5 kokousta, joista 1 toteutetaan workshop-tyyppisesti</a:t>
            </a:r>
          </a:p>
          <a:p>
            <a:pPr lvl="0"/>
            <a:r>
              <a:rPr lang="fi-FI" sz="1800" dirty="0"/>
              <a:t>Pidetään sopivia tietoiskuja sekä seminaareja (noin 2 vuodessa), jatkettaneen käytännölliseksi koettuja aamupalaseminaareja</a:t>
            </a:r>
          </a:p>
          <a:p>
            <a:pPr lvl="0"/>
            <a:r>
              <a:rPr lang="fi-FI" sz="1800" dirty="0"/>
              <a:t>Arktisen alan tutkijoiden ja opettajien yhteistyön kehittäminen kansallisella tasolla sekä kansainvälisestikin </a:t>
            </a:r>
          </a:p>
          <a:p>
            <a:pPr lvl="0"/>
            <a:r>
              <a:rPr lang="fi-FI" sz="1800" dirty="0"/>
              <a:t>Toimiminen kansainvälisissä verkostoissa (CEN-verkostot, ISCORD, IPA ja </a:t>
            </a:r>
            <a:r>
              <a:rPr lang="fi-FI" sz="1800" dirty="0" err="1"/>
              <a:t>ASCE:n</a:t>
            </a:r>
            <a:r>
              <a:rPr lang="fi-FI" sz="1800" dirty="0"/>
              <a:t> </a:t>
            </a:r>
            <a:r>
              <a:rPr lang="fi-FI" sz="1800" dirty="0" err="1"/>
              <a:t>Cold</a:t>
            </a:r>
            <a:r>
              <a:rPr lang="fi-FI" sz="1800" dirty="0"/>
              <a:t> </a:t>
            </a:r>
            <a:r>
              <a:rPr lang="fi-FI" sz="1800" dirty="0" err="1"/>
              <a:t>Regions</a:t>
            </a:r>
            <a:r>
              <a:rPr lang="fi-FI" sz="1800" dirty="0"/>
              <a:t> Engineering)</a:t>
            </a:r>
          </a:p>
          <a:p>
            <a:pPr lvl="0"/>
            <a:r>
              <a:rPr lang="fi-FI" sz="1800" dirty="0"/>
              <a:t>Uusien aktiivisten jäsenten hankintaa routatoimikuntaan sekä uuden sihteerin kiinnittäminen toimikuntaan</a:t>
            </a:r>
          </a:p>
          <a:p>
            <a:pPr lvl="0"/>
            <a:r>
              <a:rPr lang="fi-FI" sz="1800" dirty="0" err="1"/>
              <a:t>Abstractin</a:t>
            </a:r>
            <a:r>
              <a:rPr lang="fi-FI" sz="1800" dirty="0"/>
              <a:t> lähettäminen Japanin </a:t>
            </a:r>
            <a:r>
              <a:rPr lang="fi-FI" sz="1800" dirty="0" err="1"/>
              <a:t>Iscord</a:t>
            </a:r>
            <a:r>
              <a:rPr lang="fi-FI" sz="1800" dirty="0"/>
              <a:t>-konferenssiin, osallistuminen konferenssiin (heinäkuu 2026)</a:t>
            </a:r>
          </a:p>
        </p:txBody>
      </p:sp>
    </p:spTree>
    <p:extLst>
      <p:ext uri="{BB962C8B-B14F-4D97-AF65-F5344CB8AC3E}">
        <p14:creationId xmlns:p14="http://schemas.microsoft.com/office/powerpoint/2010/main" val="4122296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1C4BF295-2E31-4BEF-B39E-B0E1296A9E49}"/>
              </a:ext>
            </a:extLst>
          </p:cNvPr>
          <p:cNvSpPr/>
          <p:nvPr/>
        </p:nvSpPr>
        <p:spPr>
          <a:xfrm>
            <a:off x="1109709" y="798990"/>
            <a:ext cx="1078682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700" i="1" dirty="0"/>
              <a:t>Puheenjohtaja ja </a:t>
            </a:r>
            <a:r>
              <a:rPr lang="fi-FI" sz="1700" i="1" dirty="0" err="1"/>
              <a:t>Geofoor</a:t>
            </a:r>
            <a:r>
              <a:rPr lang="fi-FI" sz="1700" i="1" dirty="0"/>
              <a:t>-lehden päätoimittaja Pia Vasko</a:t>
            </a:r>
          </a:p>
          <a:p>
            <a:endParaRPr lang="fi-FI" sz="1700" dirty="0"/>
          </a:p>
          <a:p>
            <a:endParaRPr lang="fi-FI" sz="1700" dirty="0"/>
          </a:p>
          <a:p>
            <a:endParaRPr lang="fi-FI" sz="1700" dirty="0"/>
          </a:p>
          <a:p>
            <a:r>
              <a:rPr lang="fi-FI" sz="1700" dirty="0"/>
              <a:t>Viestintätoimikunta hoitaa </a:t>
            </a:r>
            <a:r>
              <a:rPr lang="fi-FI" sz="1700" dirty="0" err="1"/>
              <a:t>SGY:n</a:t>
            </a:r>
            <a:r>
              <a:rPr lang="fi-FI" sz="1700" dirty="0"/>
              <a:t> jäsenviestintää sisäistä ja ulkoista viestintää sekä pyrkii parantamaan geotekniikan tunnettuutta ja näkyvyyttä.</a:t>
            </a:r>
          </a:p>
          <a:p>
            <a:endParaRPr lang="fi-FI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700" b="1" dirty="0"/>
              <a:t>Alan näkyvyyden ja tunnettuuden lisääminen: </a:t>
            </a:r>
            <a:r>
              <a:rPr lang="fi-FI" sz="1700" dirty="0"/>
              <a:t>Alan esilletuonti </a:t>
            </a:r>
            <a:r>
              <a:rPr lang="fi-FI" sz="1700" dirty="0" err="1"/>
              <a:t>SGY:n</a:t>
            </a:r>
            <a:r>
              <a:rPr lang="fi-FI" sz="1700" dirty="0"/>
              <a:t> sateenvarjon alla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700" dirty="0"/>
              <a:t>Medianäkyvyys alalle ja/tai </a:t>
            </a:r>
            <a:r>
              <a:rPr lang="fi-FI" sz="1700" dirty="0" err="1"/>
              <a:t>SGY:lle</a:t>
            </a:r>
            <a:r>
              <a:rPr lang="fi-FI" sz="1700" dirty="0"/>
              <a:t>: 2 mainintaa keväällä ja 2 syksyllä alueellisessa tai valtakunnallisessa mediassa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700" b="1" dirty="0" err="1"/>
              <a:t>Geofoor</a:t>
            </a:r>
            <a:r>
              <a:rPr lang="fi-FI" sz="1700" b="1" dirty="0"/>
              <a:t>-lehti: </a:t>
            </a:r>
            <a:r>
              <a:rPr lang="fi-FI" sz="1700" dirty="0"/>
              <a:t>Jäsenistölle jaeltava painettu lehti ilmestyy kerran. Jakelu tehdään yhdessä Rakennustekniikka-lehden kanssa (painosmäärä noin 7400 kpl). Sama lehti sähköisesti nettisivuille.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700" b="1" dirty="0"/>
              <a:t>Sähköiset jäsenkirjeet: </a:t>
            </a:r>
            <a:r>
              <a:rPr lang="fi-FI" sz="1700" dirty="0"/>
              <a:t>Jäsenkirjeitä lähetetään jäsenistölle 4-6 kertaa vuodessa.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700" b="1" dirty="0"/>
              <a:t>Some: LinkedIn-somenäkyvyystavoite: </a:t>
            </a:r>
            <a:r>
              <a:rPr lang="fi-FI" sz="1700" dirty="0"/>
              <a:t>8 some-nostoa vuodessa, joista 4 keväällä ja 4 syksyllä.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700" b="1"/>
              <a:t>Jäsen- mielikuva- </a:t>
            </a:r>
            <a:r>
              <a:rPr lang="fi-FI" sz="1700" b="1" dirty="0"/>
              <a:t>tai sidosryhmäkysely: </a:t>
            </a:r>
            <a:r>
              <a:rPr lang="fi-FI" sz="1700" dirty="0"/>
              <a:t>Kysely toteutetaan syksyllä 2026. VTMK ottaa vastaan ajatuksia uusista tarpeellisista näkökulmista ja kysymyksistä.</a:t>
            </a:r>
            <a:endParaRPr lang="fi-FI" sz="1700" b="1" dirty="0">
              <a:highlight>
                <a:srgbClr val="FFFF00"/>
              </a:highlight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i-FI" sz="1700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23A05E68-B1AC-4A9A-ADDD-7C8F5DB0C945}"/>
              </a:ext>
            </a:extLst>
          </p:cNvPr>
          <p:cNvSpPr txBox="1"/>
          <p:nvPr/>
        </p:nvSpPr>
        <p:spPr>
          <a:xfrm>
            <a:off x="1024305" y="236684"/>
            <a:ext cx="9913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>
                <a:solidFill>
                  <a:srgbClr val="1230AE"/>
                </a:solidFill>
              </a:rPr>
              <a:t>Viestintätoimikunta</a:t>
            </a:r>
          </a:p>
        </p:txBody>
      </p:sp>
    </p:spTree>
    <p:extLst>
      <p:ext uri="{BB962C8B-B14F-4D97-AF65-F5344CB8AC3E}">
        <p14:creationId xmlns:p14="http://schemas.microsoft.com/office/powerpoint/2010/main" val="2444831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1C4BF295-2E31-4BEF-B39E-B0E1296A9E49}"/>
              </a:ext>
            </a:extLst>
          </p:cNvPr>
          <p:cNvSpPr/>
          <p:nvPr/>
        </p:nvSpPr>
        <p:spPr>
          <a:xfrm>
            <a:off x="1109707" y="1241485"/>
            <a:ext cx="620549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i-FI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SGY 75-vuotta </a:t>
            </a:r>
            <a:r>
              <a:rPr lang="fi-FI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(perustettu 1951)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fi-FI" dirty="0"/>
              <a:t>Vuosijuhlan järjestäminen (juhlatoimikunta)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fi-FI" dirty="0"/>
              <a:t>Mahdollinen muu juhlavuoteen liittyvä toiminta</a:t>
            </a:r>
          </a:p>
          <a:p>
            <a:pPr lvl="1"/>
            <a:endParaRPr lang="fi-FI" dirty="0"/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i-FI" sz="2400" dirty="0"/>
              <a:t>Suomenkielisen geotekniikan opetuksen edistäminen Aallossa: Pohjarakentamisen ja geotekniikan </a:t>
            </a:r>
            <a:r>
              <a:rPr lang="fi-FI" sz="2400" b="1" dirty="0"/>
              <a:t>POP –professuuri 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fi-FI" dirty="0"/>
              <a:t>SGY toimii hankkeen suojelijana ja edistäjänä. SGY koordinoi Aallon ja alan aktiivien kanssa rahoituksen hankintaa ja viestintää.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fi-FI" dirty="0"/>
              <a:t>SGY osallistuu 5-vuotisen POP-hankkeen rahoitukseen yhteensä 50 000 eurolla kertakirjauksena vuoden 2026 budjettista (maksu 5 vuoden aikana).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endParaRPr lang="fi-FI" dirty="0"/>
          </a:p>
          <a:p>
            <a:endParaRPr lang="fi-FI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i-FI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23A05E68-B1AC-4A9A-ADDD-7C8F5DB0C945}"/>
              </a:ext>
            </a:extLst>
          </p:cNvPr>
          <p:cNvSpPr txBox="1"/>
          <p:nvPr/>
        </p:nvSpPr>
        <p:spPr>
          <a:xfrm>
            <a:off x="1109707" y="368925"/>
            <a:ext cx="670264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100" b="1">
                <a:solidFill>
                  <a:srgbClr val="1230AE"/>
                </a:solidFill>
                <a:latin typeface="+mj-lt"/>
                <a:ea typeface="+mj-ea"/>
                <a:cs typeface="+mj-cs"/>
              </a:rPr>
              <a:t>Erityistä vuonna 2026</a:t>
            </a:r>
            <a:endParaRPr lang="fi-FI" sz="4100" b="1" dirty="0">
              <a:solidFill>
                <a:srgbClr val="1230AE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77BD91D-9FC0-7983-B9FA-DA0A46998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349" y="368925"/>
            <a:ext cx="3962689" cy="269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048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7726EC-52DF-E736-EE0D-4DACE6B86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8B963E76-CBD0-560F-7B27-72EA1ECC65E9}"/>
              </a:ext>
            </a:extLst>
          </p:cNvPr>
          <p:cNvSpPr/>
          <p:nvPr/>
        </p:nvSpPr>
        <p:spPr>
          <a:xfrm>
            <a:off x="1109707" y="1241485"/>
            <a:ext cx="945471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solidFill>
                  <a:srgbClr val="000000"/>
                </a:solidFill>
                <a:ea typeface="Times New Roman" panose="02020603050405020304" pitchFamily="18" charset="0"/>
              </a:rPr>
              <a:t>Yhdistyksen toiminnan painopistealueita </a:t>
            </a:r>
            <a:r>
              <a:rPr lang="fi-FI" b="1" dirty="0">
                <a:solidFill>
                  <a:srgbClr val="000000"/>
                </a:solidFill>
                <a:ea typeface="Times New Roman" panose="02020603050405020304" pitchFamily="18" charset="0"/>
              </a:rPr>
              <a:t>jäsentoiminnan osalta </a:t>
            </a:r>
            <a:r>
              <a:rPr lang="fi-FI" dirty="0">
                <a:solidFill>
                  <a:srgbClr val="000000"/>
                </a:solidFill>
                <a:ea typeface="Times New Roman" panose="02020603050405020304" pitchFamily="18" charset="0"/>
              </a:rPr>
              <a:t>ovat mm.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  <a:ea typeface="Times New Roman" panose="02020603050405020304" pitchFamily="18" charset="0"/>
              </a:rPr>
              <a:t>Erilaisten ajankohtaisten tilaisuuksien järjestäminen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  <a:ea typeface="Times New Roman" panose="02020603050405020304" pitchFamily="18" charset="0"/>
              </a:rPr>
              <a:t>Yhdistyksen ja alan toiminnasta tiedottaminen</a:t>
            </a:r>
          </a:p>
          <a:p>
            <a:r>
              <a:rPr lang="fi-FI" dirty="0">
                <a:solidFill>
                  <a:srgbClr val="0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fi-FI" dirty="0">
                <a:solidFill>
                  <a:srgbClr val="000000"/>
                </a:solidFill>
                <a:ea typeface="Times New Roman" panose="02020603050405020304" pitchFamily="18" charset="0"/>
              </a:rPr>
              <a:t>Toiminta toteutuu ja on kuvattu eri toimikuntien suunnitelmissa.</a:t>
            </a:r>
          </a:p>
          <a:p>
            <a:pPr>
              <a:spcAft>
                <a:spcPts val="0"/>
              </a:spcAft>
            </a:pPr>
            <a:endParaRPr lang="fi-FI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i-FI" dirty="0">
                <a:ea typeface="Times New Roman" panose="02020603050405020304" pitchFamily="18" charset="0"/>
                <a:cs typeface="Times New Roman" panose="02020603050405020304" pitchFamily="18" charset="0"/>
              </a:rPr>
              <a:t>Yhdistyksen toimintoja </a:t>
            </a:r>
            <a:r>
              <a:rPr lang="fi-FI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hallinnon osalta </a:t>
            </a:r>
            <a:r>
              <a:rPr lang="fi-FI" dirty="0">
                <a:ea typeface="Times New Roman" panose="02020603050405020304" pitchFamily="18" charset="0"/>
                <a:cs typeface="Times New Roman" panose="02020603050405020304" pitchFamily="18" charset="0"/>
              </a:rPr>
              <a:t>ovat: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i-FI" dirty="0">
                <a:ea typeface="Times New Roman" panose="02020603050405020304" pitchFamily="18" charset="0"/>
                <a:cs typeface="Times New Roman" panose="02020603050405020304" pitchFamily="18" charset="0"/>
              </a:rPr>
              <a:t>Alan ja yhdistyksen painopistealueiden ja kehitystehtävien tunnistaminen yhteistyössä toimikuntien kanssa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i-FI" dirty="0">
                <a:ea typeface="Times New Roman" panose="02020603050405020304" pitchFamily="18" charset="0"/>
                <a:cs typeface="Times New Roman" panose="02020603050405020304" pitchFamily="18" charset="0"/>
              </a:rPr>
              <a:t>Hallitus- ja toimikuntatyöskentelyn yhteistoiminnan ylläpito (vastuuhenkilö hallituksesta joka toimikunnalla)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i-FI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Resurssien kohdentaminen jäsenistön ja alan hyväksi mm. jäsenkyselyssä tunnistettujen tarpeiden perusteella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i-FI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Apurahojen jakaminen jäsenistön ja alan hyväksi erillisen apurahapolitiikan mukaisesti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i-FI" dirty="0">
                <a:ea typeface="Times New Roman" panose="02020603050405020304" pitchFamily="18" charset="0"/>
                <a:cs typeface="Times New Roman" panose="02020603050405020304" pitchFamily="18" charset="0"/>
              </a:rPr>
              <a:t>Hallintopalvelut ostetaan erillisen sopimuksen mukaisesti </a:t>
            </a:r>
            <a:r>
              <a:rPr lang="fi-FI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RILilta</a:t>
            </a:r>
            <a:r>
              <a:rPr lang="fi-FI" dirty="0">
                <a:ea typeface="Times New Roman" panose="02020603050405020304" pitchFamily="18" charset="0"/>
                <a:cs typeface="Times New Roman" panose="02020603050405020304" pitchFamily="18" charset="0"/>
              </a:rPr>
              <a:t> ja taloushallintopalvelut </a:t>
            </a:r>
            <a:r>
              <a:rPr lang="fi-FI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Accountor</a:t>
            </a:r>
            <a:r>
              <a:rPr lang="fi-FI" dirty="0">
                <a:ea typeface="Times New Roman" panose="02020603050405020304" pitchFamily="18" charset="0"/>
                <a:cs typeface="Times New Roman" panose="02020603050405020304" pitchFamily="18" charset="0"/>
              </a:rPr>
              <a:t> Oy:ltä.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647811CF-1234-FE8E-28EE-12F8572EE15C}"/>
              </a:ext>
            </a:extLst>
          </p:cNvPr>
          <p:cNvSpPr txBox="1"/>
          <p:nvPr/>
        </p:nvSpPr>
        <p:spPr>
          <a:xfrm>
            <a:off x="1109707" y="368925"/>
            <a:ext cx="670264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100" b="1" dirty="0">
                <a:solidFill>
                  <a:srgbClr val="1230AE"/>
                </a:solidFill>
                <a:latin typeface="+mj-lt"/>
                <a:ea typeface="+mj-ea"/>
                <a:cs typeface="+mj-cs"/>
              </a:rPr>
              <a:t>Jäsentoiminta ja hallinto</a:t>
            </a:r>
          </a:p>
        </p:txBody>
      </p:sp>
    </p:spTree>
    <p:extLst>
      <p:ext uri="{BB962C8B-B14F-4D97-AF65-F5344CB8AC3E}">
        <p14:creationId xmlns:p14="http://schemas.microsoft.com/office/powerpoint/2010/main" val="107815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D19C88DA-8C5D-E1B5-52E6-076C0D62DD31}"/>
              </a:ext>
            </a:extLst>
          </p:cNvPr>
          <p:cNvSpPr txBox="1"/>
          <p:nvPr/>
        </p:nvSpPr>
        <p:spPr>
          <a:xfrm>
            <a:off x="11353800" y="6385153"/>
            <a:ext cx="6003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/>
              <a:t>Txt ed. v.</a:t>
            </a: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301CF27F-7457-49EF-A87B-87739EF6D7B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dirty="0">
                <a:solidFill>
                  <a:srgbClr val="1230AE"/>
                </a:solidFill>
                <a:latin typeface="+mn-lt"/>
              </a:rPr>
              <a:t>Kansainvälinen toiminta / International </a:t>
            </a:r>
            <a:r>
              <a:rPr lang="fi-FI" sz="4000" dirty="0" err="1">
                <a:solidFill>
                  <a:srgbClr val="1230AE"/>
                </a:solidFill>
                <a:latin typeface="+mn-lt"/>
              </a:rPr>
              <a:t>Activities</a:t>
            </a:r>
            <a:br>
              <a:rPr lang="fi-FI" sz="4000" dirty="0">
                <a:latin typeface="+mn-lt"/>
              </a:rPr>
            </a:br>
            <a:r>
              <a:rPr lang="fi-FI" sz="1800" dirty="0" err="1">
                <a:latin typeface="+mn-lt"/>
              </a:rPr>
              <a:t>Secretary</a:t>
            </a:r>
            <a:r>
              <a:rPr lang="fi-FI" sz="1800" dirty="0">
                <a:latin typeface="+mn-lt"/>
              </a:rPr>
              <a:t> of International </a:t>
            </a:r>
            <a:r>
              <a:rPr lang="fi-FI" sz="1800" dirty="0" err="1">
                <a:latin typeface="+mn-lt"/>
              </a:rPr>
              <a:t>Affairs</a:t>
            </a:r>
            <a:r>
              <a:rPr lang="fi-FI" sz="1800">
                <a:latin typeface="+mn-lt"/>
              </a:rPr>
              <a:t> Wojcieck</a:t>
            </a:r>
            <a:r>
              <a:rPr lang="fi-FI" sz="1800" dirty="0">
                <a:latin typeface="+mn-lt"/>
              </a:rPr>
              <a:t> Solowski</a:t>
            </a: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64CC3ECD-3C39-4D9F-89D5-83C6BDC64BCF}"/>
              </a:ext>
            </a:extLst>
          </p:cNvPr>
          <p:cNvSpPr txBox="1">
            <a:spLocks/>
          </p:cNvSpPr>
          <p:nvPr/>
        </p:nvSpPr>
        <p:spPr>
          <a:xfrm>
            <a:off x="904188" y="1690688"/>
            <a:ext cx="11287812" cy="442924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b="1" dirty="0">
                <a:cs typeface="Calibri" panose="020F0502020204030204" pitchFamily="34" charset="0"/>
              </a:rPr>
              <a:t>The priority areas of international activities are: </a:t>
            </a:r>
          </a:p>
          <a:p>
            <a:pPr lvl="0"/>
            <a:r>
              <a:rPr lang="en-US" sz="2100" dirty="0"/>
              <a:t>International Conference on Soil Mechanics and Geotechnical Engineering, Vienna 2026</a:t>
            </a:r>
            <a:endParaRPr lang="fi-FI" sz="2100" dirty="0"/>
          </a:p>
          <a:p>
            <a:pPr lvl="1"/>
            <a:r>
              <a:rPr lang="en-US" sz="2100" dirty="0"/>
              <a:t>Paper review</a:t>
            </a:r>
            <a:endParaRPr lang="fi-FI" sz="2100" dirty="0"/>
          </a:p>
          <a:p>
            <a:pPr lvl="1"/>
            <a:r>
              <a:rPr lang="en-US" sz="2100" dirty="0"/>
              <a:t>Participation</a:t>
            </a:r>
            <a:endParaRPr lang="fi-FI" sz="2100" dirty="0"/>
          </a:p>
          <a:p>
            <a:pPr lvl="0"/>
            <a:r>
              <a:rPr lang="en-US" sz="2100" dirty="0"/>
              <a:t>8th International Young Geotechnical Engineers Conference</a:t>
            </a:r>
            <a:endParaRPr lang="fi-FI" sz="2100" dirty="0"/>
          </a:p>
          <a:p>
            <a:pPr lvl="1"/>
            <a:r>
              <a:rPr lang="en-US" sz="2100" dirty="0"/>
              <a:t>Paper review</a:t>
            </a:r>
            <a:endParaRPr lang="fi-FI" sz="2100" dirty="0"/>
          </a:p>
          <a:p>
            <a:pPr lvl="1"/>
            <a:r>
              <a:rPr lang="en-US" sz="2100" dirty="0"/>
              <a:t>Participation</a:t>
            </a:r>
            <a:endParaRPr lang="fi-FI" sz="2100" dirty="0"/>
          </a:p>
          <a:p>
            <a:pPr lvl="0"/>
            <a:r>
              <a:rPr lang="en-US" sz="2100" dirty="0"/>
              <a:t>International cooperation with ISSMGE and the Nordic and Baltic Geotechnical Association</a:t>
            </a:r>
            <a:endParaRPr lang="fi-FI" sz="2100" dirty="0"/>
          </a:p>
          <a:p>
            <a:pPr lvl="0"/>
            <a:r>
              <a:rPr lang="en-GB" sz="2100" dirty="0"/>
              <a:t>Participation in Nordic societies meetings</a:t>
            </a:r>
            <a:endParaRPr lang="fi-FI" sz="2100" dirty="0"/>
          </a:p>
          <a:p>
            <a:pPr lvl="0"/>
            <a:r>
              <a:rPr lang="en-GB" sz="2100" dirty="0"/>
              <a:t>Participation in the European Society meeting and supporting actions of the European Society</a:t>
            </a:r>
            <a:endParaRPr lang="fi-FI" sz="2100" dirty="0"/>
          </a:p>
          <a:p>
            <a:pPr lvl="1"/>
            <a:r>
              <a:rPr lang="en-GB" sz="2100" dirty="0"/>
              <a:t>Chairing subgroup: Eurocode 7 based design by means of numerical analyses of European Regional Technical Committee 7 Numerical Methods (ERTC 7)</a:t>
            </a:r>
            <a:endParaRPr lang="fi-FI" sz="2100" dirty="0"/>
          </a:p>
          <a:p>
            <a:pPr lvl="0"/>
            <a:r>
              <a:rPr lang="en-GB" sz="2100" dirty="0"/>
              <a:t>  </a:t>
            </a:r>
            <a:r>
              <a:rPr lang="en-US" sz="2100" dirty="0"/>
              <a:t>Awarding travel grants to conferences in accordance with a separate grant policy.</a:t>
            </a:r>
            <a:endParaRPr lang="fi-FI" sz="2100" dirty="0"/>
          </a:p>
          <a:p>
            <a:pPr marL="342900" indent="-342900">
              <a:buFont typeface="Symbol" panose="05050102010706020507" pitchFamily="18" charset="2"/>
              <a:buChar char=""/>
            </a:pPr>
            <a:endParaRPr lang="fi-FI" sz="16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endParaRPr lang="fi-FI" sz="16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445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1C4BF295-2E31-4BEF-B39E-B0E1296A9E49}"/>
              </a:ext>
            </a:extLst>
          </p:cNvPr>
          <p:cNvSpPr/>
          <p:nvPr/>
        </p:nvSpPr>
        <p:spPr>
          <a:xfrm>
            <a:off x="1109708" y="1241485"/>
            <a:ext cx="95952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/>
              <a:t>Toiminnan tavoitteita ja painopistealueita </a:t>
            </a:r>
            <a:r>
              <a:rPr lang="fi-FI" b="1"/>
              <a:t>toimikuntatyöskentelyn ja asiantuntijatoiminnan </a:t>
            </a:r>
            <a:r>
              <a:rPr lang="fi-FI"/>
              <a:t>osalta: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Aktiivinen työskentely toimikunnan aihealueiden parissa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/>
              <a:t>Alan seuraaminen, edistäminen ja tiedottaminen jäsenistölle</a:t>
            </a:r>
            <a:endParaRPr lang="fi-FI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23A05E68-B1AC-4A9A-ADDD-7C8F5DB0C945}"/>
              </a:ext>
            </a:extLst>
          </p:cNvPr>
          <p:cNvSpPr txBox="1"/>
          <p:nvPr/>
        </p:nvSpPr>
        <p:spPr>
          <a:xfrm>
            <a:off x="1109708" y="291281"/>
            <a:ext cx="8967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>
                <a:solidFill>
                  <a:srgbClr val="1230AE"/>
                </a:solidFill>
              </a:rPr>
              <a:t>Toimikunta- ja asiantuntijatoiminta</a:t>
            </a:r>
            <a:endParaRPr lang="fi-FI" sz="4000" dirty="0">
              <a:solidFill>
                <a:srgbClr val="1230AE"/>
              </a:solidFill>
            </a:endParaRPr>
          </a:p>
        </p:txBody>
      </p:sp>
      <p:graphicFrame>
        <p:nvGraphicFramePr>
          <p:cNvPr id="4" name="Taulukko 4">
            <a:extLst>
              <a:ext uri="{FF2B5EF4-FFF2-40B4-BE49-F238E27FC236}">
                <a16:creationId xmlns:a16="http://schemas.microsoft.com/office/drawing/2014/main" id="{AE106FCA-1921-474C-96B6-737C75A9A7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853466"/>
              </p:ext>
            </p:extLst>
          </p:nvPr>
        </p:nvGraphicFramePr>
        <p:xfrm>
          <a:off x="1170093" y="2314984"/>
          <a:ext cx="10514595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5252">
                  <a:extLst>
                    <a:ext uri="{9D8B030D-6E8A-4147-A177-3AD203B41FA5}">
                      <a16:colId xmlns:a16="http://schemas.microsoft.com/office/drawing/2014/main" val="4047840987"/>
                    </a:ext>
                  </a:extLst>
                </a:gridCol>
                <a:gridCol w="6039343">
                  <a:extLst>
                    <a:ext uri="{9D8B030D-6E8A-4147-A177-3AD203B41FA5}">
                      <a16:colId xmlns:a16="http://schemas.microsoft.com/office/drawing/2014/main" val="1191958238"/>
                    </a:ext>
                  </a:extLst>
                </a:gridCol>
              </a:tblGrid>
              <a:tr h="2264264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endParaRPr lang="fi-FI" dirty="0">
                        <a:solidFill>
                          <a:srgbClr val="1230AE"/>
                        </a:solidFill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fi-FI" b="0" dirty="0">
                          <a:solidFill>
                            <a:srgbClr val="1230AE"/>
                          </a:solidFill>
                        </a:rPr>
                        <a:t>Eurokooditoimikunta *</a:t>
                      </a:r>
                      <a:endParaRPr lang="fi-FI" sz="900" b="0" kern="1200" dirty="0">
                        <a:solidFill>
                          <a:srgbClr val="1230A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fi-FI" b="0" dirty="0" err="1">
                          <a:solidFill>
                            <a:srgbClr val="1230AE"/>
                          </a:solidFill>
                        </a:rPr>
                        <a:t>Geosynteettitoimikunta</a:t>
                      </a:r>
                      <a:endParaRPr lang="fi-FI" b="0" dirty="0">
                        <a:solidFill>
                          <a:srgbClr val="1230AE"/>
                        </a:solidFill>
                        <a:highlight>
                          <a:srgbClr val="00FF00"/>
                        </a:highlight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fi-FI" b="0" dirty="0">
                          <a:solidFill>
                            <a:srgbClr val="1230AE"/>
                          </a:solidFill>
                        </a:rPr>
                        <a:t>Geotekniikan päivän järjestelytoimikunta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fi-FI" b="0" dirty="0">
                          <a:solidFill>
                            <a:srgbClr val="1230AE"/>
                          </a:solidFill>
                        </a:rPr>
                        <a:t>Kaivantotoimikunta *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fi-FI" sz="1800" b="0" kern="1200" dirty="0">
                          <a:solidFill>
                            <a:srgbClr val="1230AE"/>
                          </a:solidFill>
                          <a:latin typeface="+mn-lt"/>
                          <a:ea typeface="+mn-ea"/>
                          <a:cs typeface="+mn-cs"/>
                        </a:rPr>
                        <a:t>Koulutustoimikunta *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fi-FI" b="0" dirty="0">
                          <a:solidFill>
                            <a:srgbClr val="1230AE"/>
                          </a:solidFill>
                        </a:rPr>
                        <a:t>Monitorointitoimikunta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endParaRPr lang="fi-FI" b="0" dirty="0">
                        <a:solidFill>
                          <a:srgbClr val="1230AE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 startAt="9"/>
                      </a:pPr>
                      <a:endParaRPr lang="fi-FI" dirty="0">
                        <a:solidFill>
                          <a:srgbClr val="1230AE"/>
                        </a:solidFill>
                      </a:endParaRPr>
                    </a:p>
                    <a:p>
                      <a:pPr marL="342900" lvl="0" indent="-342900">
                        <a:buFont typeface="+mj-lt"/>
                        <a:buAutoNum type="arabicPeriod" startAt="7"/>
                      </a:pPr>
                      <a:r>
                        <a:rPr lang="fi-FI" b="0" dirty="0">
                          <a:solidFill>
                            <a:srgbClr val="1230AE"/>
                          </a:solidFill>
                        </a:rPr>
                        <a:t>Paalutustoimikunta</a:t>
                      </a:r>
                    </a:p>
                    <a:p>
                      <a:pPr marL="342900" lvl="0" indent="-342900">
                        <a:buFont typeface="+mj-lt"/>
                        <a:buAutoNum type="arabicPeriod" startAt="7"/>
                      </a:pPr>
                      <a:r>
                        <a:rPr lang="fi-FI" b="0" dirty="0">
                          <a:solidFill>
                            <a:srgbClr val="1230AE"/>
                          </a:solidFill>
                        </a:rPr>
                        <a:t>Pohjanvahvistustoimikunta</a:t>
                      </a:r>
                    </a:p>
                    <a:p>
                      <a:pPr marL="342900" lvl="0" indent="-342900">
                        <a:buFont typeface="+mj-lt"/>
                        <a:buAutoNum type="arabicPeriod" startAt="7"/>
                      </a:pPr>
                      <a:r>
                        <a:rPr lang="fi-FI" b="0" dirty="0">
                          <a:solidFill>
                            <a:srgbClr val="1230AE"/>
                          </a:solidFill>
                        </a:rPr>
                        <a:t>Pohjatutkimustoimikunta *</a:t>
                      </a:r>
                    </a:p>
                    <a:p>
                      <a:pPr marL="342900" lvl="0" indent="-342900">
                        <a:buFont typeface="+mj-lt"/>
                        <a:buAutoNum type="arabicPeriod" startAt="7"/>
                      </a:pPr>
                      <a:r>
                        <a:rPr lang="fi-FI" b="0" dirty="0">
                          <a:solidFill>
                            <a:srgbClr val="1230AE"/>
                          </a:solidFill>
                        </a:rPr>
                        <a:t>Routatoimikunta</a:t>
                      </a:r>
                    </a:p>
                    <a:p>
                      <a:pPr marL="342900" lvl="0" indent="-342900">
                        <a:buFont typeface="+mj-lt"/>
                        <a:buAutoNum type="arabicPeriod" startAt="7"/>
                      </a:pPr>
                      <a:r>
                        <a:rPr lang="fi-FI" b="0" dirty="0">
                          <a:solidFill>
                            <a:srgbClr val="1230AE"/>
                          </a:solidFill>
                        </a:rPr>
                        <a:t>Viestintätoimikunta</a:t>
                      </a:r>
                    </a:p>
                    <a:p>
                      <a:pPr marL="342900" lvl="0" indent="-342900">
                        <a:buFont typeface="+mj-lt"/>
                        <a:buAutoNum type="arabicPeriod" startAt="10"/>
                      </a:pPr>
                      <a:endParaRPr lang="fi-FI" dirty="0">
                        <a:solidFill>
                          <a:srgbClr val="1230AE"/>
                        </a:solidFill>
                      </a:endParaRPr>
                    </a:p>
                    <a:p>
                      <a:pPr marL="342900" lvl="0" indent="-342900">
                        <a:buFont typeface="+mj-lt"/>
                        <a:buAutoNum type="arabicPeriod" startAt="10"/>
                      </a:pPr>
                      <a:endParaRPr lang="fi-FI" dirty="0">
                        <a:solidFill>
                          <a:srgbClr val="1230AE"/>
                        </a:solidFill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endParaRPr lang="fi-FI" b="0" dirty="0">
                        <a:solidFill>
                          <a:srgbClr val="1230AE"/>
                        </a:solidFill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fi-FI" b="0" dirty="0">
                          <a:solidFill>
                            <a:srgbClr val="1230AE"/>
                          </a:solidFill>
                        </a:rPr>
                        <a:t>* </a:t>
                      </a:r>
                      <a:r>
                        <a:rPr lang="fi-FI" sz="1400" b="0" dirty="0">
                          <a:solidFill>
                            <a:srgbClr val="1230AE"/>
                          </a:solidFill>
                        </a:rPr>
                        <a:t>ei toimintasuunnitelmaa vuodelle 2026</a:t>
                      </a:r>
                    </a:p>
                    <a:p>
                      <a:endParaRPr lang="fi-FI" dirty="0">
                        <a:solidFill>
                          <a:srgbClr val="1230AE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3513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1966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1C4BF295-2E31-4BEF-B39E-B0E1296A9E49}"/>
              </a:ext>
            </a:extLst>
          </p:cNvPr>
          <p:cNvSpPr/>
          <p:nvPr/>
        </p:nvSpPr>
        <p:spPr>
          <a:xfrm>
            <a:off x="826903" y="860838"/>
            <a:ext cx="1098222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i="1" dirty="0"/>
              <a:t>Puheenjohtaja Tomi Neva, sihteeri Minna Leppänen (IGS Nordic </a:t>
            </a:r>
            <a:r>
              <a:rPr lang="fi-FI" i="1" dirty="0" err="1"/>
              <a:t>Chapterin</a:t>
            </a:r>
            <a:r>
              <a:rPr lang="fi-FI" i="1" dirty="0"/>
              <a:t> puheenjohtaja)</a:t>
            </a:r>
          </a:p>
          <a:p>
            <a:endParaRPr lang="fi-FI" sz="1400" dirty="0"/>
          </a:p>
          <a:p>
            <a:r>
              <a:rPr lang="fi-FI" sz="1400" dirty="0" err="1"/>
              <a:t>Geosynteettitoimikunnan</a:t>
            </a:r>
            <a:r>
              <a:rPr lang="fi-FI" sz="1400" dirty="0"/>
              <a:t> tehtävänä on jakaa tietoa </a:t>
            </a:r>
            <a:r>
              <a:rPr lang="fi-FI" sz="1400" dirty="0" err="1"/>
              <a:t>geosynteettien</a:t>
            </a:r>
            <a:r>
              <a:rPr lang="fi-FI" sz="1400" dirty="0"/>
              <a:t> ominaisuuksista ja käyttösovelluksista. Toimikunta seuraa </a:t>
            </a:r>
            <a:r>
              <a:rPr lang="fi-FI" sz="1400" dirty="0" err="1"/>
              <a:t>geosynteetteihin</a:t>
            </a:r>
            <a:r>
              <a:rPr lang="fi-FI" sz="1400" dirty="0"/>
              <a:t> liittyvän standardisoinnin tilannetta ja osallistuu tarvittaessa standardien kommentointiin. Toimikunta tekee yhteistyötä pohjanvahvistustoimikunnan ja IGS Nordic </a:t>
            </a:r>
            <a:r>
              <a:rPr lang="fi-FI" sz="1400" dirty="0" err="1"/>
              <a:t>Chapterin</a:t>
            </a:r>
            <a:r>
              <a:rPr lang="fi-FI" sz="1400" dirty="0"/>
              <a:t> kanssa. </a:t>
            </a:r>
          </a:p>
          <a:p>
            <a:endParaRPr lang="fi-FI" sz="1600" dirty="0"/>
          </a:p>
          <a:p>
            <a:r>
              <a:rPr lang="fi-FI" sz="1600" b="1" dirty="0"/>
              <a:t>Toiminta vuonna 2026: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1600" dirty="0"/>
              <a:t>Järjestetään eri teemoihin syventyviä, kaikille avoimia puolen tunnin webinaareja (</a:t>
            </a:r>
            <a:r>
              <a:rPr lang="fi-FI" sz="1600" dirty="0" err="1"/>
              <a:t>Geosynteettikahvit</a:t>
            </a:r>
            <a:r>
              <a:rPr lang="fi-FI" sz="1600" dirty="0"/>
              <a:t>)  noin neljä kertaa vuodessa. Webinaarit ovat myös katsottavissa jälkikäteen </a:t>
            </a:r>
            <a:r>
              <a:rPr lang="fi-FI" sz="1600" dirty="0" err="1"/>
              <a:t>SGY:n</a:t>
            </a:r>
            <a:r>
              <a:rPr lang="fi-FI" sz="1600" dirty="0"/>
              <a:t> </a:t>
            </a:r>
            <a:r>
              <a:rPr lang="fi-FI" sz="1600" dirty="0" err="1"/>
              <a:t>Youtube</a:t>
            </a:r>
            <a:r>
              <a:rPr lang="fi-FI" sz="1600" dirty="0"/>
              <a:t>-kanavalla (</a:t>
            </a:r>
            <a:r>
              <a:rPr lang="fi-FI" sz="1600" u="sng" dirty="0">
                <a:hlinkClick r:id="rId2"/>
              </a:rPr>
              <a:t>https://www.youtube.com/@sgy9554</a:t>
            </a:r>
            <a:r>
              <a:rPr lang="fi-FI" sz="1600" dirty="0"/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1600" dirty="0"/>
              <a:t>Tuotetaan Pohjanvahvistuspäiville </a:t>
            </a:r>
            <a:r>
              <a:rPr lang="fi-FI" sz="1600" dirty="0" err="1"/>
              <a:t>geosynteetteihin</a:t>
            </a:r>
            <a:r>
              <a:rPr lang="fi-FI" sz="1600" dirty="0"/>
              <a:t> liittyviä, ajankohtaisia esityksiä yhteistyössä pohjanvahvistustoimikunnan kanssa.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1600" dirty="0"/>
              <a:t>Kartoitetaan mahdollisuutta järjestää </a:t>
            </a:r>
            <a:r>
              <a:rPr lang="fi-FI" sz="1600" dirty="0" err="1"/>
              <a:t>geosynteetteihin</a:t>
            </a:r>
            <a:r>
              <a:rPr lang="fi-FI" sz="1600" dirty="0"/>
              <a:t> keskittyvä puolen päivän seminaari joko pohjanvahvistuspäivän yhteydessä tai eri ajankohtana.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1600" dirty="0"/>
              <a:t>Järjestetään mahdollisuuksien ja kiinnostuksen mukaan työmaa- ja tehdaskäyntejä.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1600" dirty="0"/>
              <a:t>Välitetään tietoa </a:t>
            </a:r>
            <a:r>
              <a:rPr lang="fi-FI" sz="1600" dirty="0" err="1"/>
              <a:t>IGS:n</a:t>
            </a:r>
            <a:r>
              <a:rPr lang="fi-FI" sz="1600" dirty="0"/>
              <a:t> tilaisuuksista ja tuetaan IGS Nordicin toimintaa, kuten koulutusten järjestämistä.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1600" dirty="0"/>
              <a:t>Toimitaan asiantuntija-apuna </a:t>
            </a:r>
            <a:r>
              <a:rPr lang="fi-FI" sz="1600" dirty="0" err="1"/>
              <a:t>geosynteetteihin</a:t>
            </a:r>
            <a:r>
              <a:rPr lang="fi-FI" sz="1600" dirty="0"/>
              <a:t> liittyvässä standardointi- ja eurokoodikehitystyössä.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1600" dirty="0"/>
              <a:t>Käynnissä olevassa opinnäytetyössä selvitetään kirjallisuuden perusteella käyttöympäristön vaikutusta </a:t>
            </a:r>
            <a:r>
              <a:rPr lang="fi-FI" sz="1600" dirty="0" err="1"/>
              <a:t>geosynteettien</a:t>
            </a:r>
            <a:r>
              <a:rPr lang="fi-FI" sz="1600" dirty="0"/>
              <a:t> kestävyyteen sekä mikromuoviriskiä. Työssä kartoitetaan Suomen vuosittaisia käyttömääriä maahantuojille ja valmistajille lähetettävällä sähköisellä kyselyllä. Kysely on tarkoitus uusia jatkossa vuosittain. Tätä Saara Perikankaan DI-työtä toimikunta haluaisi tukea apurahalla.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1600" dirty="0"/>
              <a:t>Toimikunta kokoaa Suomen ympäristökeskukselle rakentamisen avoimeen päästötietokantaan Suomessa markkinoilla olevia </a:t>
            </a:r>
            <a:r>
              <a:rPr lang="fi-FI" sz="1600" dirty="0" err="1"/>
              <a:t>geosynteettisiä</a:t>
            </a:r>
            <a:r>
              <a:rPr lang="fi-FI" sz="1600" dirty="0"/>
              <a:t> tuotteita edustavia päästötietoja avoimeen rakentamisen CO2data-päästötietokantaan. 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23A05E68-B1AC-4A9A-ADDD-7C8F5DB0C945}"/>
              </a:ext>
            </a:extLst>
          </p:cNvPr>
          <p:cNvSpPr txBox="1"/>
          <p:nvPr/>
        </p:nvSpPr>
        <p:spPr>
          <a:xfrm>
            <a:off x="826903" y="164967"/>
            <a:ext cx="7616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230A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Geosynteettitoimikunta</a:t>
            </a:r>
            <a:endParaRPr kumimoji="0" lang="fi-FI" sz="4000" b="0" i="0" u="none" strike="noStrike" kern="1200" cap="none" spc="0" normalizeH="0" baseline="0" noProof="0" dirty="0">
              <a:ln>
                <a:noFill/>
              </a:ln>
              <a:solidFill>
                <a:srgbClr val="1230A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530A54B8-2E53-36AF-DE87-C14F48FC5FA3}"/>
              </a:ext>
            </a:extLst>
          </p:cNvPr>
          <p:cNvSpPr txBox="1"/>
          <p:nvPr/>
        </p:nvSpPr>
        <p:spPr>
          <a:xfrm>
            <a:off x="11240655" y="6446982"/>
            <a:ext cx="3273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PJV</a:t>
            </a:r>
          </a:p>
        </p:txBody>
      </p:sp>
    </p:spTree>
    <p:extLst>
      <p:ext uri="{BB962C8B-B14F-4D97-AF65-F5344CB8AC3E}">
        <p14:creationId xmlns:p14="http://schemas.microsoft.com/office/powerpoint/2010/main" val="4240907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F71D17-A3F5-49C4-801D-6B7ADDA6D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5022" y="1677158"/>
            <a:ext cx="3953885" cy="399307"/>
          </a:xfrm>
        </p:spPr>
        <p:txBody>
          <a:bodyPr>
            <a:normAutofit lnSpcReduction="10000"/>
          </a:bodyPr>
          <a:lstStyle/>
          <a:p>
            <a:r>
              <a:rPr lang="fi-FI" dirty="0"/>
              <a:t>Yleiset tavoitteet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BE23BC-83D0-47A2-993B-ABEEBE915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9708" y="2076465"/>
            <a:ext cx="5143960" cy="4025303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fi-FI" sz="6000" dirty="0"/>
              <a:t>Geotekniikan päivän toimikunta vastaa Geotekniikan päivän ohjelman laadinnasta, pitopaikkojen kilpailutuksesta, päivän käytännön organisoimisesta sekä tapahtuman yleisestä kehittämisestä. </a:t>
            </a:r>
          </a:p>
          <a:p>
            <a:pPr algn="just">
              <a:lnSpc>
                <a:spcPct val="120000"/>
              </a:lnSpc>
            </a:pPr>
            <a:r>
              <a:rPr lang="fi-FI" sz="6000" dirty="0"/>
              <a:t>Ohjelman suunnittelu aloitetaan helmikuussa ja se valmistuu kesäkuussa.  Näytteilleasettajien myynti aloitetaan portaittain kesän aikana: sponsoripakettien ostajat ovat etusijalla näyttelypaikan valinnassa. Tilaisuuden pitopaikka seuraavalle vuodelle tulee miettiä ja kilpailuttaa hyvissä ajoin. </a:t>
            </a:r>
            <a:endParaRPr lang="en-US" sz="6000" dirty="0"/>
          </a:p>
          <a:p>
            <a:pPr algn="just">
              <a:lnSpc>
                <a:spcPct val="120000"/>
              </a:lnSpc>
            </a:pPr>
            <a:r>
              <a:rPr lang="fi-FI" sz="6000" dirty="0"/>
              <a:t>Päivän järjestelyvastuu on jaettu toimikunnan henkilöiden kesken. Ammattiainekerhot (Maa- ja kalliorakentajat -kerho ja Seula, mahdollisesti myös </a:t>
            </a:r>
            <a:r>
              <a:rPr lang="fi-FI" sz="6000" dirty="0" err="1"/>
              <a:t>Ymppi</a:t>
            </a:r>
            <a:r>
              <a:rPr lang="fi-FI" sz="6000" dirty="0"/>
              <a:t>) vastaavat näytteilleasettajien sekä päivän esiintyjien opastuksesta sekä käytännön järjestelyistä päivän aikana.</a:t>
            </a:r>
          </a:p>
          <a:p>
            <a:pPr lvl="0" algn="just"/>
            <a:endParaRPr lang="fi-FI" dirty="0"/>
          </a:p>
          <a:p>
            <a:pPr marL="0" indent="0">
              <a:buNone/>
            </a:pP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BDEF9E-0514-4D34-A429-88BAEEDFE3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4546" y="1681161"/>
            <a:ext cx="4721066" cy="399307"/>
          </a:xfrm>
        </p:spPr>
        <p:txBody>
          <a:bodyPr>
            <a:normAutofit lnSpcReduction="10000"/>
          </a:bodyPr>
          <a:lstStyle/>
          <a:p>
            <a:r>
              <a:rPr lang="fi-FI" dirty="0"/>
              <a:t>Vuosikohtaiset erityistavoitteet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2BA797-540F-472D-B9FB-4D028EDE90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28111" y="2081534"/>
            <a:ext cx="5035103" cy="402530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fi-FI" sz="6000" dirty="0"/>
              <a:t>Puheenjohtajuus vaihtuu toimikunnassa vuonna 2026. </a:t>
            </a:r>
          </a:p>
          <a:p>
            <a:pPr>
              <a:lnSpc>
                <a:spcPct val="120000"/>
              </a:lnSpc>
            </a:pPr>
            <a:r>
              <a:rPr lang="fi-FI" sz="6000" dirty="0"/>
              <a:t>Kahden vuoden puheenjohtajuussyklissä kapulanvaihdolla erityisrooli: materiaalipaketteja ja ohjedokumentaatiota edelleen kehitetään toiminnan jatkuvuuden kehittämiseksi. </a:t>
            </a:r>
          </a:p>
          <a:p>
            <a:pPr>
              <a:lnSpc>
                <a:spcPct val="120000"/>
              </a:lnSpc>
            </a:pPr>
            <a:r>
              <a:rPr lang="fi-FI" sz="6000" dirty="0"/>
              <a:t>Jatketaan ammattiainekerhojen roolin selvennystä Geotekniikan päivän järjestelyissä ja varmistetaan myös ohjedokumentaatio ja perehdytys uusille ammattiainekerhojen vastuuhenkilöille.</a:t>
            </a:r>
          </a:p>
          <a:p>
            <a:pPr>
              <a:lnSpc>
                <a:spcPct val="120000"/>
              </a:lnSpc>
            </a:pPr>
            <a:endParaRPr lang="fi-FI" sz="6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i-FI" sz="6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9" name="Tekstiruutu 2">
            <a:extLst>
              <a:ext uri="{FF2B5EF4-FFF2-40B4-BE49-F238E27FC236}">
                <a16:creationId xmlns:a16="http://schemas.microsoft.com/office/drawing/2014/main" id="{3FBB8774-9D4B-4EF3-A813-C219B0674F4D}"/>
              </a:ext>
            </a:extLst>
          </p:cNvPr>
          <p:cNvSpPr txBox="1"/>
          <p:nvPr/>
        </p:nvSpPr>
        <p:spPr>
          <a:xfrm>
            <a:off x="1109708" y="291281"/>
            <a:ext cx="1065350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i-FI" sz="4000" dirty="0">
                <a:solidFill>
                  <a:srgbClr val="0F0FB1"/>
                </a:solidFill>
              </a:rPr>
              <a:t>Geotekniikan päivän järjestelytoimikunta</a:t>
            </a:r>
          </a:p>
          <a:p>
            <a:r>
              <a:rPr lang="fi-FI" i="1" dirty="0"/>
              <a:t>Puheenjohtaja N.N (</a:t>
            </a:r>
            <a:r>
              <a:rPr lang="fi-FI" i="1" dirty="0" err="1"/>
              <a:t>Sitowise</a:t>
            </a:r>
            <a:r>
              <a:rPr lang="fi-FI" i="1" dirty="0"/>
              <a:t> Oy).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363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1C4BF295-2E31-4BEF-B39E-B0E1296A9E49}"/>
              </a:ext>
            </a:extLst>
          </p:cNvPr>
          <p:cNvSpPr/>
          <p:nvPr/>
        </p:nvSpPr>
        <p:spPr>
          <a:xfrm>
            <a:off x="1109708" y="1561081"/>
            <a:ext cx="87900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i-FI" sz="1800" dirty="0">
              <a:solidFill>
                <a:srgbClr val="FF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fi-FI" dirty="0"/>
              <a:t>Toimikunnan toimiala kattaa kaikki pohjarakenteiden monitoroinnin osa-alueet. Toimikunnan konkreettisia tavoitteita vuodelle 2026 ovat: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Osallistutaan kansainväliseen standardisointityöhön.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Tutustutaan kansainvälisten toimijoiden toimintaan. Selvitetään, olisiko tuotavissa Suomeen uusia menetelmiä.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Ehdotetaan monitorointiaiheista esitystä </a:t>
            </a:r>
            <a:r>
              <a:rPr lang="fi-FI"/>
              <a:t>Geotekniikan päivään.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Järjestetään monitorointiaiheinen teemailtapäivä ja/tai </a:t>
            </a:r>
            <a:r>
              <a:rPr lang="fi-FI" dirty="0" err="1"/>
              <a:t>excursio</a:t>
            </a:r>
            <a:r>
              <a:rPr lang="fi-FI" dirty="0"/>
              <a:t>. </a:t>
            </a:r>
          </a:p>
          <a:p>
            <a:endParaRPr lang="fi-FI" sz="1800" dirty="0">
              <a:solidFill>
                <a:srgbClr val="FF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23A05E68-B1AC-4A9A-ADDD-7C8F5DB0C945}"/>
              </a:ext>
            </a:extLst>
          </p:cNvPr>
          <p:cNvSpPr txBox="1"/>
          <p:nvPr/>
        </p:nvSpPr>
        <p:spPr>
          <a:xfrm>
            <a:off x="1109708" y="291281"/>
            <a:ext cx="670264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>
                <a:solidFill>
                  <a:srgbClr val="1230AE"/>
                </a:solidFill>
              </a:rPr>
              <a:t>Monitorointitoimikunta</a:t>
            </a:r>
          </a:p>
          <a:p>
            <a:r>
              <a:rPr lang="fi-FI" i="1" dirty="0"/>
              <a:t>Puheenjohtaja Sami Ylönen, sihteeri Harri Turkki</a:t>
            </a:r>
          </a:p>
        </p:txBody>
      </p:sp>
    </p:spTree>
    <p:extLst>
      <p:ext uri="{BB962C8B-B14F-4D97-AF65-F5344CB8AC3E}">
        <p14:creationId xmlns:p14="http://schemas.microsoft.com/office/powerpoint/2010/main" val="1956832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1C4BF295-2E31-4BEF-B39E-B0E1296A9E49}"/>
              </a:ext>
            </a:extLst>
          </p:cNvPr>
          <p:cNvSpPr/>
          <p:nvPr/>
        </p:nvSpPr>
        <p:spPr>
          <a:xfrm>
            <a:off x="1109708" y="927720"/>
            <a:ext cx="103202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i-FI" i="1" dirty="0"/>
              <a:t>Puheenjohtaja Teemu Riihimäki</a:t>
            </a:r>
          </a:p>
          <a:p>
            <a:pPr lvl="0"/>
            <a:endParaRPr lang="fi-FI" dirty="0">
              <a:solidFill>
                <a:srgbClr val="FF0000"/>
              </a:solidFill>
            </a:endParaRPr>
          </a:p>
          <a:p>
            <a:pPr lvl="0"/>
            <a:endParaRPr lang="fi-FI" dirty="0"/>
          </a:p>
          <a:p>
            <a:pPr lvl="0"/>
            <a:r>
              <a:rPr lang="fi-FI" b="1" dirty="0"/>
              <a:t>Paalutustoimikunnan ydintehtävät vuonna 2026:</a:t>
            </a:r>
          </a:p>
          <a:p>
            <a:r>
              <a:rPr lang="fi-FI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Teetetään esiselvitys paalutusohjeen uudistuksesta (toteutusaikataulu syksy 2025 – kevät 2026)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Varsinaisen paalutusohjeen kirjoittaminen aloitetaan syksyllä 2026 ja ohje julkaistaan 2027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Järjestetään koulutustilaisuus paalutusohjeuudistuksen ja valmistuvien diplomitöiden ympärille.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23A05E68-B1AC-4A9A-ADDD-7C8F5DB0C945}"/>
              </a:ext>
            </a:extLst>
          </p:cNvPr>
          <p:cNvSpPr txBox="1"/>
          <p:nvPr/>
        </p:nvSpPr>
        <p:spPr>
          <a:xfrm>
            <a:off x="1109708" y="291281"/>
            <a:ext cx="6702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>
                <a:solidFill>
                  <a:srgbClr val="1230AE"/>
                </a:solidFill>
              </a:rPr>
              <a:t>Paalutustoimikunta</a:t>
            </a:r>
          </a:p>
        </p:txBody>
      </p:sp>
    </p:spTree>
    <p:extLst>
      <p:ext uri="{BB962C8B-B14F-4D97-AF65-F5344CB8AC3E}">
        <p14:creationId xmlns:p14="http://schemas.microsoft.com/office/powerpoint/2010/main" val="1351248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851D4E252DAD945A25EB139A36AB564" ma:contentTypeVersion="18" ma:contentTypeDescription="Luo uusi asiakirja." ma:contentTypeScope="" ma:versionID="42ad5629d17dffbf896d528bd63ffd99">
  <xsd:schema xmlns:xsd="http://www.w3.org/2001/XMLSchema" xmlns:xs="http://www.w3.org/2001/XMLSchema" xmlns:p="http://schemas.microsoft.com/office/2006/metadata/properties" xmlns:ns2="529449d6-dcad-4d40-8f82-4f47086bdf92" xmlns:ns3="78295812-0ba5-4a5d-a75f-4f6a71a4b6a5" targetNamespace="http://schemas.microsoft.com/office/2006/metadata/properties" ma:root="true" ma:fieldsID="ae195ca3392c7cf0fefca9192d3620aa" ns2:_="" ns3:_="">
    <xsd:import namespace="529449d6-dcad-4d40-8f82-4f47086bdf92"/>
    <xsd:import namespace="78295812-0ba5-4a5d-a75f-4f6a71a4b6a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9449d6-dcad-4d40-8f82-4f47086bdf9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2937e70-1053-4ffb-8d46-2e1acb9202ae}" ma:internalName="TaxCatchAll" ma:showField="CatchAllData" ma:web="529449d6-dcad-4d40-8f82-4f47086bdf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295812-0ba5-4a5d-a75f-4f6a71a4b6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dc900aae-d616-4a65-86e9-3f041357f4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29449d6-dcad-4d40-8f82-4f47086bdf92" xsi:nil="true"/>
    <lcf76f155ced4ddcb4097134ff3c332f xmlns="78295812-0ba5-4a5d-a75f-4f6a71a4b6a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B345AA-755D-4539-B190-F07FF9377634}"/>
</file>

<file path=customXml/itemProps2.xml><?xml version="1.0" encoding="utf-8"?>
<ds:datastoreItem xmlns:ds="http://schemas.openxmlformats.org/officeDocument/2006/customXml" ds:itemID="{A2918201-D3F3-44C5-B3EB-5749816ACD35}">
  <ds:schemaRefs>
    <ds:schemaRef ds:uri="78295812-0ba5-4a5d-a75f-4f6a71a4b6a5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529449d6-dcad-4d40-8f82-4f47086bdf92"/>
  </ds:schemaRefs>
</ds:datastoreItem>
</file>

<file path=customXml/itemProps3.xml><?xml version="1.0" encoding="utf-8"?>
<ds:datastoreItem xmlns:ds="http://schemas.openxmlformats.org/officeDocument/2006/customXml" ds:itemID="{8AE4D45D-2EB4-4749-B6CE-F5496998F3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4626</TotalTime>
  <Words>1106</Words>
  <Application>Microsoft Office PowerPoint</Application>
  <PresentationFormat>Laajakuva</PresentationFormat>
  <Paragraphs>138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Times New Roman</vt:lpstr>
      <vt:lpstr>Office-teema</vt:lpstr>
      <vt:lpstr>SGY Toimintasuunnitelma  2026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SGY Toimintasuunnitelma 2020</dc:title>
  <dc:creator>Pia Vasko</dc:creator>
  <cp:lastModifiedBy>Pia Vasko</cp:lastModifiedBy>
  <cp:revision>17</cp:revision>
  <cp:lastPrinted>2021-10-28T11:04:06Z</cp:lastPrinted>
  <dcterms:created xsi:type="dcterms:W3CDTF">2019-09-10T12:42:20Z</dcterms:created>
  <dcterms:modified xsi:type="dcterms:W3CDTF">2025-10-22T08:41:28Z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0x010100C851D4E252DAD945A25EB139A36AB564</vt:lpwstr>
  </property>
  <property fmtid="{D5CDD505-2E9C-101B-9397-08002B2CF9AE}" pid="3" name="MediaServiceImageTags">
    <vt:lpwstr/>
  </property>
</Properties>
</file>