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68" r:id="rId5"/>
    <p:sldId id="269" r:id="rId6"/>
    <p:sldId id="263" r:id="rId7"/>
    <p:sldId id="275" r:id="rId8"/>
    <p:sldId id="271" r:id="rId9"/>
    <p:sldId id="267" r:id="rId10"/>
    <p:sldId id="270" r:id="rId11"/>
    <p:sldId id="257" r:id="rId12"/>
    <p:sldId id="265" r:id="rId13"/>
    <p:sldId id="266" r:id="rId14"/>
    <p:sldId id="279" r:id="rId15"/>
    <p:sldId id="276" r:id="rId16"/>
    <p:sldId id="278" r:id="rId17"/>
    <p:sldId id="277" r:id="rId18"/>
    <p:sldId id="273" r:id="rId19"/>
  </p:sldIdLst>
  <p:sldSz cx="12192000" cy="6858000"/>
  <p:notesSz cx="6735763" cy="9866313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64DB14-1477-4160-A1B4-D9D0DF5818C1}" v="37" dt="2025-10-30T15:11:56.387"/>
    <p1510:client id="{F4563442-1607-4725-83F5-0E51D7E8BF68}" v="6" dt="2025-10-31T08:55:56.5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 varScale="1">
        <p:scale>
          <a:sx n="65" d="100"/>
          <a:sy n="65" d="100"/>
        </p:scale>
        <p:origin x="1184" y="2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3108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a Vasko" userId="86696f73-0da3-4068-a17b-2c825df5b2bd" providerId="ADAL" clId="{92BEE2E2-9D32-4E0A-B626-B52D10FB9BC2}"/>
    <pc:docChg chg="modSld">
      <pc:chgData name="Pia Vasko" userId="86696f73-0da3-4068-a17b-2c825df5b2bd" providerId="ADAL" clId="{92BEE2E2-9D32-4E0A-B626-B52D10FB9BC2}" dt="2025-10-31T08:56:15.836" v="34" actId="20577"/>
      <pc:docMkLst>
        <pc:docMk/>
      </pc:docMkLst>
      <pc:sldChg chg="modSp mod">
        <pc:chgData name="Pia Vasko" userId="86696f73-0da3-4068-a17b-2c825df5b2bd" providerId="ADAL" clId="{92BEE2E2-9D32-4E0A-B626-B52D10FB9BC2}" dt="2025-10-31T08:54:29.289" v="1" actId="113"/>
        <pc:sldMkLst>
          <pc:docMk/>
          <pc:sldMk cId="83720303" sldId="276"/>
        </pc:sldMkLst>
        <pc:spChg chg="mod">
          <ac:chgData name="Pia Vasko" userId="86696f73-0da3-4068-a17b-2c825df5b2bd" providerId="ADAL" clId="{92BEE2E2-9D32-4E0A-B626-B52D10FB9BC2}" dt="2025-10-31T08:54:29.289" v="1" actId="113"/>
          <ac:spMkLst>
            <pc:docMk/>
            <pc:sldMk cId="83720303" sldId="276"/>
            <ac:spMk id="3" creationId="{6EBC5726-CAA5-A57B-1295-3F200A3CB018}"/>
          </ac:spMkLst>
        </pc:spChg>
      </pc:sldChg>
      <pc:sldChg chg="addSp modSp mod">
        <pc:chgData name="Pia Vasko" userId="86696f73-0da3-4068-a17b-2c825df5b2bd" providerId="ADAL" clId="{92BEE2E2-9D32-4E0A-B626-B52D10FB9BC2}" dt="2025-10-31T08:55:42.517" v="8"/>
        <pc:sldMkLst>
          <pc:docMk/>
          <pc:sldMk cId="4139350379" sldId="277"/>
        </pc:sldMkLst>
        <pc:spChg chg="mod">
          <ac:chgData name="Pia Vasko" userId="86696f73-0da3-4068-a17b-2c825df5b2bd" providerId="ADAL" clId="{92BEE2E2-9D32-4E0A-B626-B52D10FB9BC2}" dt="2025-10-31T08:54:49.379" v="4" actId="113"/>
          <ac:spMkLst>
            <pc:docMk/>
            <pc:sldMk cId="4139350379" sldId="277"/>
            <ac:spMk id="3" creationId="{02D9ABAF-ECB9-318F-B6DB-D238CE54ABC9}"/>
          </ac:spMkLst>
        </pc:spChg>
        <pc:graphicFrameChg chg="add mod">
          <ac:chgData name="Pia Vasko" userId="86696f73-0da3-4068-a17b-2c825df5b2bd" providerId="ADAL" clId="{92BEE2E2-9D32-4E0A-B626-B52D10FB9BC2}" dt="2025-10-31T08:55:42.517" v="8"/>
          <ac:graphicFrameMkLst>
            <pc:docMk/>
            <pc:sldMk cId="4139350379" sldId="277"/>
            <ac:graphicFrameMk id="5" creationId="{C3D2DF26-136D-BAA7-86F0-86E5C2551C7D}"/>
          </ac:graphicFrameMkLst>
        </pc:graphicFrameChg>
      </pc:sldChg>
      <pc:sldChg chg="addSp modSp mod">
        <pc:chgData name="Pia Vasko" userId="86696f73-0da3-4068-a17b-2c825df5b2bd" providerId="ADAL" clId="{92BEE2E2-9D32-4E0A-B626-B52D10FB9BC2}" dt="2025-10-31T08:56:15.836" v="34" actId="20577"/>
        <pc:sldMkLst>
          <pc:docMk/>
          <pc:sldMk cId="3318213611" sldId="278"/>
        </pc:sldMkLst>
        <pc:spChg chg="mod">
          <ac:chgData name="Pia Vasko" userId="86696f73-0da3-4068-a17b-2c825df5b2bd" providerId="ADAL" clId="{92BEE2E2-9D32-4E0A-B626-B52D10FB9BC2}" dt="2025-10-31T08:56:15.836" v="34" actId="20577"/>
          <ac:spMkLst>
            <pc:docMk/>
            <pc:sldMk cId="3318213611" sldId="278"/>
            <ac:spMk id="3" creationId="{9C0AB8B8-A382-A6C6-1037-CB5B9FFE14B4}"/>
          </ac:spMkLst>
        </pc:spChg>
        <pc:spChg chg="mod">
          <ac:chgData name="Pia Vasko" userId="86696f73-0da3-4068-a17b-2c825df5b2bd" providerId="ADAL" clId="{92BEE2E2-9D32-4E0A-B626-B52D10FB9BC2}" dt="2025-10-31T08:55:52.556" v="10" actId="20577"/>
          <ac:spMkLst>
            <pc:docMk/>
            <pc:sldMk cId="3318213611" sldId="278"/>
            <ac:spMk id="10242" creationId="{B59EEB72-3D98-6953-15D6-6B00D5BC4887}"/>
          </ac:spMkLst>
        </pc:spChg>
        <pc:graphicFrameChg chg="add mod">
          <ac:chgData name="Pia Vasko" userId="86696f73-0da3-4068-a17b-2c825df5b2bd" providerId="ADAL" clId="{92BEE2E2-9D32-4E0A-B626-B52D10FB9BC2}" dt="2025-10-31T08:55:39.097" v="7"/>
          <ac:graphicFrameMkLst>
            <pc:docMk/>
            <pc:sldMk cId="3318213611" sldId="278"/>
            <ac:graphicFrameMk id="4" creationId="{232B477C-DB31-90FA-978C-629A7790C9F6}"/>
          </ac:graphicFrameMkLst>
        </pc:graphicFrameChg>
      </pc:sldChg>
    </pc:docChg>
  </pc:docChgLst>
  <pc:docChgLst>
    <pc:chgData name="Koskinen Mirva" userId="a5882b0a-e72c-485e-873d-d46b88c2ddf7" providerId="ADAL" clId="{C264DB14-1477-4160-A1B4-D9D0DF5818C1}"/>
    <pc:docChg chg="undo custSel addSld delSld modSld">
      <pc:chgData name="Koskinen Mirva" userId="a5882b0a-e72c-485e-873d-d46b88c2ddf7" providerId="ADAL" clId="{C264DB14-1477-4160-A1B4-D9D0DF5818C1}" dt="2025-10-30T15:12:02.421" v="1648" actId="20577"/>
      <pc:docMkLst>
        <pc:docMk/>
      </pc:docMkLst>
      <pc:sldChg chg="modSp mod">
        <pc:chgData name="Koskinen Mirva" userId="a5882b0a-e72c-485e-873d-d46b88c2ddf7" providerId="ADAL" clId="{C264DB14-1477-4160-A1B4-D9D0DF5818C1}" dt="2025-10-30T15:07:08.597" v="1606" actId="20577"/>
        <pc:sldMkLst>
          <pc:docMk/>
          <pc:sldMk cId="83720303" sldId="276"/>
        </pc:sldMkLst>
        <pc:spChg chg="mod">
          <ac:chgData name="Koskinen Mirva" userId="a5882b0a-e72c-485e-873d-d46b88c2ddf7" providerId="ADAL" clId="{C264DB14-1477-4160-A1B4-D9D0DF5818C1}" dt="2025-10-30T15:02:20.558" v="1518" actId="404"/>
          <ac:spMkLst>
            <pc:docMk/>
            <pc:sldMk cId="83720303" sldId="276"/>
            <ac:spMk id="3" creationId="{6EBC5726-CAA5-A57B-1295-3F200A3CB018}"/>
          </ac:spMkLst>
        </pc:spChg>
        <pc:spChg chg="mod">
          <ac:chgData name="Koskinen Mirva" userId="a5882b0a-e72c-485e-873d-d46b88c2ddf7" providerId="ADAL" clId="{C264DB14-1477-4160-A1B4-D9D0DF5818C1}" dt="2025-10-30T15:07:08.597" v="1606" actId="20577"/>
          <ac:spMkLst>
            <pc:docMk/>
            <pc:sldMk cId="83720303" sldId="276"/>
            <ac:spMk id="10242" creationId="{ADFEB88B-6B9D-FC04-941A-BC32BA398D3B}"/>
          </ac:spMkLst>
        </pc:spChg>
      </pc:sldChg>
      <pc:sldChg chg="addSp delSp modSp add mod">
        <pc:chgData name="Koskinen Mirva" userId="a5882b0a-e72c-485e-873d-d46b88c2ddf7" providerId="ADAL" clId="{C264DB14-1477-4160-A1B4-D9D0DF5818C1}" dt="2025-10-30T15:07:17.604" v="1614" actId="20577"/>
        <pc:sldMkLst>
          <pc:docMk/>
          <pc:sldMk cId="4139350379" sldId="277"/>
        </pc:sldMkLst>
        <pc:spChg chg="mod">
          <ac:chgData name="Koskinen Mirva" userId="a5882b0a-e72c-485e-873d-d46b88c2ddf7" providerId="ADAL" clId="{C264DB14-1477-4160-A1B4-D9D0DF5818C1}" dt="2025-10-30T15:03:39.964" v="1568" actId="6549"/>
          <ac:spMkLst>
            <pc:docMk/>
            <pc:sldMk cId="4139350379" sldId="277"/>
            <ac:spMk id="3" creationId="{02D9ABAF-ECB9-318F-B6DB-D238CE54ABC9}"/>
          </ac:spMkLst>
        </pc:spChg>
        <pc:spChg chg="add mod">
          <ac:chgData name="Koskinen Mirva" userId="a5882b0a-e72c-485e-873d-d46b88c2ddf7" providerId="ADAL" clId="{C264DB14-1477-4160-A1B4-D9D0DF5818C1}" dt="2025-10-30T15:07:17.604" v="1614" actId="20577"/>
          <ac:spMkLst>
            <pc:docMk/>
            <pc:sldMk cId="4139350379" sldId="277"/>
            <ac:spMk id="4" creationId="{482045E1-1A85-237A-DD03-B40AD62D69E5}"/>
          </ac:spMkLst>
        </pc:spChg>
        <pc:spChg chg="add del mod">
          <ac:chgData name="Koskinen Mirva" userId="a5882b0a-e72c-485e-873d-d46b88c2ddf7" providerId="ADAL" clId="{C264DB14-1477-4160-A1B4-D9D0DF5818C1}" dt="2025-10-30T14:50:29.072" v="888" actId="478"/>
          <ac:spMkLst>
            <pc:docMk/>
            <pc:sldMk cId="4139350379" sldId="277"/>
            <ac:spMk id="5" creationId="{4D4CED96-C19F-DEEF-3EF2-D4343486A677}"/>
          </ac:spMkLst>
        </pc:spChg>
        <pc:spChg chg="add mod">
          <ac:chgData name="Koskinen Mirva" userId="a5882b0a-e72c-485e-873d-d46b88c2ddf7" providerId="ADAL" clId="{C264DB14-1477-4160-A1B4-D9D0DF5818C1}" dt="2025-10-30T15:06:49.828" v="1602" actId="207"/>
          <ac:spMkLst>
            <pc:docMk/>
            <pc:sldMk cId="4139350379" sldId="277"/>
            <ac:spMk id="7" creationId="{9B9ED9EE-2438-EF74-458B-499B91E65ECC}"/>
          </ac:spMkLst>
        </pc:spChg>
        <pc:spChg chg="del">
          <ac:chgData name="Koskinen Mirva" userId="a5882b0a-e72c-485e-873d-d46b88c2ddf7" providerId="ADAL" clId="{C264DB14-1477-4160-A1B4-D9D0DF5818C1}" dt="2025-10-30T14:50:07.562" v="884" actId="478"/>
          <ac:spMkLst>
            <pc:docMk/>
            <pc:sldMk cId="4139350379" sldId="277"/>
            <ac:spMk id="10242" creationId="{7EA0A241-7863-0AF7-CED9-CC68BED16915}"/>
          </ac:spMkLst>
        </pc:spChg>
        <pc:picChg chg="add del ord">
          <ac:chgData name="Koskinen Mirva" userId="a5882b0a-e72c-485e-873d-d46b88c2ddf7" providerId="ADAL" clId="{C264DB14-1477-4160-A1B4-D9D0DF5818C1}" dt="2025-10-30T14:50:23.320" v="887" actId="167"/>
          <ac:picMkLst>
            <pc:docMk/>
            <pc:sldMk cId="4139350379" sldId="277"/>
            <ac:picMk id="6" creationId="{C074634B-51C4-C423-289D-11A36603B945}"/>
          </ac:picMkLst>
        </pc:picChg>
      </pc:sldChg>
      <pc:sldChg chg="new del">
        <pc:chgData name="Koskinen Mirva" userId="a5882b0a-e72c-485e-873d-d46b88c2ddf7" providerId="ADAL" clId="{C264DB14-1477-4160-A1B4-D9D0DF5818C1}" dt="2025-10-30T13:55:11.183" v="766" actId="680"/>
        <pc:sldMkLst>
          <pc:docMk/>
          <pc:sldMk cId="3011054405" sldId="278"/>
        </pc:sldMkLst>
      </pc:sldChg>
      <pc:sldChg chg="modSp add mod">
        <pc:chgData name="Koskinen Mirva" userId="a5882b0a-e72c-485e-873d-d46b88c2ddf7" providerId="ADAL" clId="{C264DB14-1477-4160-A1B4-D9D0DF5818C1}" dt="2025-10-30T15:12:02.421" v="1648" actId="20577"/>
        <pc:sldMkLst>
          <pc:docMk/>
          <pc:sldMk cId="3318213611" sldId="278"/>
        </pc:sldMkLst>
        <pc:spChg chg="mod">
          <ac:chgData name="Koskinen Mirva" userId="a5882b0a-e72c-485e-873d-d46b88c2ddf7" providerId="ADAL" clId="{C264DB14-1477-4160-A1B4-D9D0DF5818C1}" dt="2025-10-30T15:12:02.421" v="1648" actId="20577"/>
          <ac:spMkLst>
            <pc:docMk/>
            <pc:sldMk cId="3318213611" sldId="278"/>
            <ac:spMk id="3" creationId="{9C0AB8B8-A382-A6C6-1037-CB5B9FFE14B4}"/>
          </ac:spMkLst>
        </pc:spChg>
        <pc:spChg chg="mod">
          <ac:chgData name="Koskinen Mirva" userId="a5882b0a-e72c-485e-873d-d46b88c2ddf7" providerId="ADAL" clId="{C264DB14-1477-4160-A1B4-D9D0DF5818C1}" dt="2025-10-30T15:07:13.234" v="1610" actId="20577"/>
          <ac:spMkLst>
            <pc:docMk/>
            <pc:sldMk cId="3318213611" sldId="278"/>
            <ac:spMk id="10242" creationId="{B59EEB72-3D98-6953-15D6-6B00D5BC4887}"/>
          </ac:spMkLst>
        </pc:spChg>
      </pc:sldChg>
      <pc:sldChg chg="addSp delSp modSp add mod">
        <pc:chgData name="Koskinen Mirva" userId="a5882b0a-e72c-485e-873d-d46b88c2ddf7" providerId="ADAL" clId="{C264DB14-1477-4160-A1B4-D9D0DF5818C1}" dt="2025-10-30T15:05:02.725" v="1593" actId="1036"/>
        <pc:sldMkLst>
          <pc:docMk/>
          <pc:sldMk cId="3811366459" sldId="279"/>
        </pc:sldMkLst>
        <pc:spChg chg="add del mod">
          <ac:chgData name="Koskinen Mirva" userId="a5882b0a-e72c-485e-873d-d46b88c2ddf7" providerId="ADAL" clId="{C264DB14-1477-4160-A1B4-D9D0DF5818C1}" dt="2025-10-30T15:04:41.551" v="1572" actId="478"/>
          <ac:spMkLst>
            <pc:docMk/>
            <pc:sldMk cId="3811366459" sldId="279"/>
            <ac:spMk id="3" creationId="{45965BA8-A2E1-C354-502B-ADF8BB1EBC6E}"/>
          </ac:spMkLst>
        </pc:spChg>
        <pc:spChg chg="add mod">
          <ac:chgData name="Koskinen Mirva" userId="a5882b0a-e72c-485e-873d-d46b88c2ddf7" providerId="ADAL" clId="{C264DB14-1477-4160-A1B4-D9D0DF5818C1}" dt="2025-10-30T15:05:02.725" v="1593" actId="1036"/>
          <ac:spMkLst>
            <pc:docMk/>
            <pc:sldMk cId="3811366459" sldId="279"/>
            <ac:spMk id="4" creationId="{213BD1CC-4941-4AE4-3D11-01D8505A25C0}"/>
          </ac:spMkLst>
        </pc:spChg>
        <pc:spChg chg="del">
          <ac:chgData name="Koskinen Mirva" userId="a5882b0a-e72c-485e-873d-d46b88c2ddf7" providerId="ADAL" clId="{C264DB14-1477-4160-A1B4-D9D0DF5818C1}" dt="2025-10-30T15:04:33.016" v="1570" actId="478"/>
          <ac:spMkLst>
            <pc:docMk/>
            <pc:sldMk cId="3811366459" sldId="279"/>
            <ac:spMk id="9" creationId="{7EBC9392-228D-F3BD-1A9C-3C3D5CE579D7}"/>
          </ac:spMkLst>
        </pc:spChg>
        <pc:spChg chg="del">
          <ac:chgData name="Koskinen Mirva" userId="a5882b0a-e72c-485e-873d-d46b88c2ddf7" providerId="ADAL" clId="{C264DB14-1477-4160-A1B4-D9D0DF5818C1}" dt="2025-10-30T15:04:34.869" v="1571" actId="478"/>
          <ac:spMkLst>
            <pc:docMk/>
            <pc:sldMk cId="3811366459" sldId="279"/>
            <ac:spMk id="10242" creationId="{ECDCDEBA-68FC-AB30-BEBA-132882FC5FA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dril.sharepoint.com/RIL_HALLINTO/Yhteisty&#246;%20ja%20erillisprojektit/SGY/Talous/SGY%20PTS-talou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adril.sharepoint.com/RIL_HALLINTO/Yhteisty&#246;%20ja%20erillisprojektit/SGY/Talous/SGY%20PTS-talou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Taul1!$A$5</c:f>
              <c:strCache>
                <c:ptCount val="1"/>
                <c:pt idx="0">
                  <c:v>Budjetti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Taul1!$B$4:$R$4</c:f>
              <c:numCache>
                <c:formatCode>General</c:formatCod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numCache>
            </c:numRef>
          </c:cat>
          <c:val>
            <c:numRef>
              <c:f>Taul1!$B$5:$R$5</c:f>
              <c:numCache>
                <c:formatCode>General</c:formatCode>
                <c:ptCount val="17"/>
                <c:pt idx="2">
                  <c:v>-28860</c:v>
                </c:pt>
                <c:pt idx="3">
                  <c:v>-48240</c:v>
                </c:pt>
                <c:pt idx="4">
                  <c:v>-2359</c:v>
                </c:pt>
                <c:pt idx="5">
                  <c:v>5764</c:v>
                </c:pt>
                <c:pt idx="6">
                  <c:v>24175</c:v>
                </c:pt>
                <c:pt idx="7">
                  <c:v>-9289</c:v>
                </c:pt>
                <c:pt idx="8">
                  <c:v>-29910</c:v>
                </c:pt>
                <c:pt idx="9">
                  <c:v>-29200</c:v>
                </c:pt>
                <c:pt idx="10">
                  <c:v>-18110</c:v>
                </c:pt>
                <c:pt idx="11">
                  <c:v>-24120</c:v>
                </c:pt>
                <c:pt idx="12">
                  <c:v>-38150</c:v>
                </c:pt>
                <c:pt idx="13">
                  <c:v>-37450</c:v>
                </c:pt>
                <c:pt idx="14">
                  <c:v>-15550</c:v>
                </c:pt>
                <c:pt idx="15">
                  <c:v>-27340</c:v>
                </c:pt>
                <c:pt idx="16">
                  <c:v>-42152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F1-4995-BE9B-F868FFE1B0F0}"/>
            </c:ext>
          </c:extLst>
        </c:ser>
        <c:ser>
          <c:idx val="1"/>
          <c:order val="1"/>
          <c:tx>
            <c:strRef>
              <c:f>Taul1!$A$6</c:f>
              <c:strCache>
                <c:ptCount val="1"/>
                <c:pt idx="0">
                  <c:v>Toteuma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Taul1!$B$4:$R$4</c:f>
              <c:numCache>
                <c:formatCode>General</c:formatCod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numCache>
            </c:numRef>
          </c:cat>
          <c:val>
            <c:numRef>
              <c:f>Taul1!$B$6:$R$6</c:f>
              <c:numCache>
                <c:formatCode>General</c:formatCode>
                <c:ptCount val="17"/>
                <c:pt idx="0">
                  <c:v>9185</c:v>
                </c:pt>
                <c:pt idx="1">
                  <c:v>44834</c:v>
                </c:pt>
                <c:pt idx="2">
                  <c:v>22276</c:v>
                </c:pt>
                <c:pt idx="3">
                  <c:v>-55704</c:v>
                </c:pt>
                <c:pt idx="4">
                  <c:v>13281</c:v>
                </c:pt>
                <c:pt idx="5">
                  <c:v>43937</c:v>
                </c:pt>
                <c:pt idx="6">
                  <c:v>76037</c:v>
                </c:pt>
                <c:pt idx="7">
                  <c:v>8965</c:v>
                </c:pt>
                <c:pt idx="8">
                  <c:v>13215</c:v>
                </c:pt>
                <c:pt idx="9">
                  <c:v>40447</c:v>
                </c:pt>
                <c:pt idx="10">
                  <c:v>35425</c:v>
                </c:pt>
                <c:pt idx="11">
                  <c:v>30331</c:v>
                </c:pt>
                <c:pt idx="12">
                  <c:v>-30944</c:v>
                </c:pt>
                <c:pt idx="13">
                  <c:v>41926</c:v>
                </c:pt>
                <c:pt idx="14" formatCode="#,##0">
                  <c:v>48095</c:v>
                </c:pt>
                <c:pt idx="15">
                  <c:v>25722</c:v>
                </c:pt>
                <c:pt idx="16">
                  <c:v>-4480.03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F1-4995-BE9B-F868FFE1B0F0}"/>
            </c:ext>
          </c:extLst>
        </c:ser>
        <c:ser>
          <c:idx val="2"/>
          <c:order val="2"/>
          <c:tx>
            <c:strRef>
              <c:f>Taul1!$A$7</c:f>
              <c:strCache>
                <c:ptCount val="1"/>
                <c:pt idx="0">
                  <c:v>Tase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Taul1!$B$4:$R$4</c:f>
              <c:numCache>
                <c:formatCode>General</c:formatCod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numCache>
            </c:numRef>
          </c:cat>
          <c:val>
            <c:numRef>
              <c:f>Taul1!$B$7:$R$7</c:f>
              <c:numCache>
                <c:formatCode>General</c:formatCode>
                <c:ptCount val="17"/>
                <c:pt idx="0">
                  <c:v>237866</c:v>
                </c:pt>
                <c:pt idx="1">
                  <c:v>303517</c:v>
                </c:pt>
                <c:pt idx="2">
                  <c:v>312530</c:v>
                </c:pt>
                <c:pt idx="3">
                  <c:v>264073</c:v>
                </c:pt>
                <c:pt idx="4">
                  <c:v>277369</c:v>
                </c:pt>
                <c:pt idx="5">
                  <c:v>311189</c:v>
                </c:pt>
                <c:pt idx="6">
                  <c:v>385096</c:v>
                </c:pt>
                <c:pt idx="7">
                  <c:v>390055</c:v>
                </c:pt>
                <c:pt idx="8">
                  <c:v>389357</c:v>
                </c:pt>
                <c:pt idx="9">
                  <c:v>434231</c:v>
                </c:pt>
                <c:pt idx="10">
                  <c:v>459377</c:v>
                </c:pt>
                <c:pt idx="11">
                  <c:v>494476</c:v>
                </c:pt>
                <c:pt idx="12">
                  <c:v>464156</c:v>
                </c:pt>
                <c:pt idx="13">
                  <c:v>505100</c:v>
                </c:pt>
                <c:pt idx="14" formatCode="#,##0">
                  <c:v>562648</c:v>
                </c:pt>
                <c:pt idx="15">
                  <c:v>583514</c:v>
                </c:pt>
                <c:pt idx="16">
                  <c:v>593188.9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DF1-4995-BE9B-F868FFE1B0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2933504"/>
        <c:axId val="562928912"/>
      </c:lineChart>
      <c:catAx>
        <c:axId val="56293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62928912"/>
        <c:crosses val="autoZero"/>
        <c:auto val="1"/>
        <c:lblAlgn val="ctr"/>
        <c:lblOffset val="100"/>
        <c:noMultiLvlLbl val="0"/>
      </c:catAx>
      <c:valAx>
        <c:axId val="562928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62933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Taul1!$A$5</c:f>
              <c:strCache>
                <c:ptCount val="1"/>
                <c:pt idx="0">
                  <c:v>Budjetti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Taul1!$B$4:$S$4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Taul1!$B$5:$T$5</c:f>
              <c:numCache>
                <c:formatCode>General</c:formatCode>
                <c:ptCount val="19"/>
                <c:pt idx="2">
                  <c:v>-28860</c:v>
                </c:pt>
                <c:pt idx="3">
                  <c:v>-48240</c:v>
                </c:pt>
                <c:pt idx="4">
                  <c:v>-2359</c:v>
                </c:pt>
                <c:pt idx="5">
                  <c:v>5764</c:v>
                </c:pt>
                <c:pt idx="6">
                  <c:v>24175</c:v>
                </c:pt>
                <c:pt idx="7">
                  <c:v>-9289</c:v>
                </c:pt>
                <c:pt idx="8">
                  <c:v>-29910</c:v>
                </c:pt>
                <c:pt idx="9">
                  <c:v>-29200</c:v>
                </c:pt>
                <c:pt idx="10">
                  <c:v>-18110</c:v>
                </c:pt>
                <c:pt idx="11">
                  <c:v>-24120</c:v>
                </c:pt>
                <c:pt idx="12">
                  <c:v>-38150</c:v>
                </c:pt>
                <c:pt idx="13">
                  <c:v>-37450</c:v>
                </c:pt>
                <c:pt idx="14">
                  <c:v>-15550</c:v>
                </c:pt>
                <c:pt idx="15">
                  <c:v>-27340</c:v>
                </c:pt>
                <c:pt idx="16">
                  <c:v>-42152</c:v>
                </c:pt>
                <c:pt idx="17">
                  <c:v>-46294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F1-47AD-B871-8013A5F2AFE1}"/>
            </c:ext>
          </c:extLst>
        </c:ser>
        <c:ser>
          <c:idx val="1"/>
          <c:order val="1"/>
          <c:tx>
            <c:strRef>
              <c:f>Taul1!$A$6</c:f>
              <c:strCache>
                <c:ptCount val="1"/>
                <c:pt idx="0">
                  <c:v>Toteuma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005555555555557E-2"/>
                  <c:y val="-7.63542578011081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F1-47AD-B871-8013A5F2AFE1}"/>
                </c:ext>
              </c:extLst>
            </c:dLbl>
            <c:dLbl>
              <c:idx val="1"/>
              <c:layout>
                <c:manualLayout>
                  <c:x val="-5.8055555555555555E-2"/>
                  <c:y val="-0.1133912948381452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AF1-47AD-B871-8013A5F2AFE1}"/>
                </c:ext>
              </c:extLst>
            </c:dLbl>
            <c:dLbl>
              <c:idx val="2"/>
              <c:layout>
                <c:manualLayout>
                  <c:x val="-5.2499999999999998E-2"/>
                  <c:y val="-0.1041320355788860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AF1-47AD-B871-8013A5F2AFE1}"/>
                </c:ext>
              </c:extLst>
            </c:dLbl>
            <c:dLbl>
              <c:idx val="3"/>
              <c:layout>
                <c:manualLayout>
                  <c:x val="2.7006780402449745E-2"/>
                  <c:y val="-3.00579615048119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AF1-47AD-B871-8013A5F2AFE1}"/>
                </c:ext>
              </c:extLst>
            </c:dLbl>
            <c:dLbl>
              <c:idx val="4"/>
              <c:layout>
                <c:manualLayout>
                  <c:x val="-7.7499999999999999E-2"/>
                  <c:y val="-0.108761665208515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AF1-47AD-B871-8013A5F2AFE1}"/>
                </c:ext>
              </c:extLst>
            </c:dLbl>
            <c:dLbl>
              <c:idx val="5"/>
              <c:layout>
                <c:manualLayout>
                  <c:x val="-8.3055555555555549E-2"/>
                  <c:y val="-7.63542578011081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AF1-47AD-B871-8013A5F2AFE1}"/>
                </c:ext>
              </c:extLst>
            </c:dLbl>
            <c:dLbl>
              <c:idx val="7"/>
              <c:layout>
                <c:manualLayout>
                  <c:x val="-1.561111111111111E-2"/>
                  <c:y val="-9.95024059492563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AF1-47AD-B871-8013A5F2AFE1}"/>
                </c:ext>
              </c:extLst>
            </c:dLbl>
            <c:dLbl>
              <c:idx val="8"/>
              <c:layout>
                <c:manualLayout>
                  <c:x val="-3.3055555555555553E-2"/>
                  <c:y val="3.012722368037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AF1-47AD-B871-8013A5F2AFE1}"/>
                </c:ext>
              </c:extLst>
            </c:dLbl>
            <c:dLbl>
              <c:idx val="10"/>
              <c:layout>
                <c:manualLayout>
                  <c:x val="-4.1388888888888892E-2"/>
                  <c:y val="-0.1504283318751823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AF1-47AD-B871-8013A5F2AFE1}"/>
                </c:ext>
              </c:extLst>
            </c:dLbl>
            <c:dLbl>
              <c:idx val="11"/>
              <c:layout>
                <c:manualLayout>
                  <c:x val="3.0555555555555557E-3"/>
                  <c:y val="-9.48727763196268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AF1-47AD-B871-8013A5F2AFE1}"/>
                </c:ext>
              </c:extLst>
            </c:dLbl>
            <c:dLbl>
              <c:idx val="12"/>
              <c:layout>
                <c:manualLayout>
                  <c:x val="-5.9104330708661314E-2"/>
                  <c:y val="9.03124088655584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AF1-47AD-B871-8013A5F2AFE1}"/>
                </c:ext>
              </c:extLst>
            </c:dLbl>
            <c:dLbl>
              <c:idx val="13"/>
              <c:layout>
                <c:manualLayout>
                  <c:x val="-4.1388888888888989E-2"/>
                  <c:y val="-5.7835739282589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AF1-47AD-B871-8013A5F2AFE1}"/>
                </c:ext>
              </c:extLst>
            </c:dLbl>
            <c:dLbl>
              <c:idx val="14"/>
              <c:layout>
                <c:manualLayout>
                  <c:x val="-5.3541825416984268E-2"/>
                  <c:y val="-0.1087616652085156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AF1-47AD-B871-8013A5F2AF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Taul1!$B$4:$S$4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Taul1!$B$6:$S$6</c:f>
              <c:numCache>
                <c:formatCode>General</c:formatCode>
                <c:ptCount val="18"/>
                <c:pt idx="0">
                  <c:v>9185</c:v>
                </c:pt>
                <c:pt idx="1">
                  <c:v>44834</c:v>
                </c:pt>
                <c:pt idx="2">
                  <c:v>22276</c:v>
                </c:pt>
                <c:pt idx="3">
                  <c:v>-55704</c:v>
                </c:pt>
                <c:pt idx="4">
                  <c:v>13281</c:v>
                </c:pt>
                <c:pt idx="5">
                  <c:v>43937</c:v>
                </c:pt>
                <c:pt idx="6">
                  <c:v>76037</c:v>
                </c:pt>
                <c:pt idx="7">
                  <c:v>8965</c:v>
                </c:pt>
                <c:pt idx="8">
                  <c:v>13215</c:v>
                </c:pt>
                <c:pt idx="9">
                  <c:v>40447</c:v>
                </c:pt>
                <c:pt idx="10">
                  <c:v>35425</c:v>
                </c:pt>
                <c:pt idx="11">
                  <c:v>30331</c:v>
                </c:pt>
                <c:pt idx="12">
                  <c:v>-30944</c:v>
                </c:pt>
                <c:pt idx="13">
                  <c:v>41926</c:v>
                </c:pt>
                <c:pt idx="14" formatCode="#,##0">
                  <c:v>48095</c:v>
                </c:pt>
                <c:pt idx="15">
                  <c:v>25722</c:v>
                </c:pt>
                <c:pt idx="16">
                  <c:v>-4480.03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DAF1-47AD-B871-8013A5F2AF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777776"/>
        <c:axId val="306780072"/>
      </c:lineChart>
      <c:catAx>
        <c:axId val="3067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06780072"/>
        <c:crosses val="autoZero"/>
        <c:auto val="1"/>
        <c:lblAlgn val="ctr"/>
        <c:lblOffset val="100"/>
        <c:noMultiLvlLbl val="0"/>
      </c:catAx>
      <c:valAx>
        <c:axId val="306780072"/>
        <c:scaling>
          <c:orientation val="minMax"/>
          <c:min val="-6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0677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2125"/>
          </a:xfrm>
          <a:prstGeom prst="rect">
            <a:avLst/>
          </a:prstGeom>
        </p:spPr>
        <p:txBody>
          <a:bodyPr vert="horz" lIns="94834" tIns="47419" rIns="94834" bIns="4741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5" y="2"/>
            <a:ext cx="2919413" cy="492125"/>
          </a:xfrm>
          <a:prstGeom prst="rect">
            <a:avLst/>
          </a:prstGeom>
        </p:spPr>
        <p:txBody>
          <a:bodyPr vert="horz" lIns="94834" tIns="47419" rIns="94834" bIns="4741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9385E5A-8DD5-499B-972A-FD44C010819F}" type="datetimeFigureOut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372601"/>
            <a:ext cx="2919413" cy="492125"/>
          </a:xfrm>
          <a:prstGeom prst="rect">
            <a:avLst/>
          </a:prstGeom>
        </p:spPr>
        <p:txBody>
          <a:bodyPr vert="horz" lIns="94834" tIns="47419" rIns="94834" bIns="4741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5" y="9372601"/>
            <a:ext cx="2919413" cy="492125"/>
          </a:xfrm>
          <a:prstGeom prst="rect">
            <a:avLst/>
          </a:prstGeom>
        </p:spPr>
        <p:txBody>
          <a:bodyPr vert="horz" wrap="square" lIns="94834" tIns="47419" rIns="94834" bIns="4741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304E91E-B512-4D47-BEA8-5F932F41960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13816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2125"/>
          </a:xfrm>
          <a:prstGeom prst="rect">
            <a:avLst/>
          </a:prstGeom>
        </p:spPr>
        <p:txBody>
          <a:bodyPr vert="horz" lIns="94834" tIns="47419" rIns="94834" bIns="4741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5" y="2"/>
            <a:ext cx="2919413" cy="492125"/>
          </a:xfrm>
          <a:prstGeom prst="rect">
            <a:avLst/>
          </a:prstGeom>
        </p:spPr>
        <p:txBody>
          <a:bodyPr vert="horz" lIns="94834" tIns="47419" rIns="94834" bIns="4741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CA2503F-9BC8-456A-897D-4C711D87F9D2}" type="datetimeFigureOut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2550" y="744538"/>
            <a:ext cx="65706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34" tIns="47419" rIns="94834" bIns="47419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2" y="4686302"/>
            <a:ext cx="5389563" cy="4438649"/>
          </a:xfrm>
          <a:prstGeom prst="rect">
            <a:avLst/>
          </a:prstGeom>
        </p:spPr>
        <p:txBody>
          <a:bodyPr vert="horz" lIns="94834" tIns="47419" rIns="94834" bIns="4741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2601"/>
            <a:ext cx="2919413" cy="492125"/>
          </a:xfrm>
          <a:prstGeom prst="rect">
            <a:avLst/>
          </a:prstGeom>
        </p:spPr>
        <p:txBody>
          <a:bodyPr vert="horz" lIns="94834" tIns="47419" rIns="94834" bIns="4741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5" y="9372601"/>
            <a:ext cx="2919413" cy="492125"/>
          </a:xfrm>
          <a:prstGeom prst="rect">
            <a:avLst/>
          </a:prstGeom>
        </p:spPr>
        <p:txBody>
          <a:bodyPr vert="horz" wrap="square" lIns="94834" tIns="47419" rIns="94834" bIns="4741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5F31DA6-2750-4FC5-A370-CD2FF83AF4F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549310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82550" y="744538"/>
            <a:ext cx="6570663" cy="36972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F31DA6-2750-4FC5-A370-CD2FF83AF4F2}" type="slidenum">
              <a:rPr lang="fi-FI" altLang="fi-FI" smtClean="0"/>
              <a:pPr>
                <a:defRPr/>
              </a:pPr>
              <a:t>8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7152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0A301-B898-49EA-886F-0D92FEA2E31B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6D5C5-BEA4-476D-BA56-6C948D47BE3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92676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3392" y="1484785"/>
            <a:ext cx="10945216" cy="4569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fi-FI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79509" y="274638"/>
            <a:ext cx="990289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75EBC-396B-4CB9-A5BB-B3F9D788C6AF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49D2E-F0CE-4A01-AFCB-B3E1FC75775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640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91A0E-BF2B-4739-837C-C1F6E5C35445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</a:t>
            </a:r>
            <a:r>
              <a:rPr lang="fi-FI" err="1"/>
              <a:t>Geoteknillinen</a:t>
            </a:r>
            <a:r>
              <a:rPr lang="fi-FI"/>
              <a:t> yhdistys      - </a:t>
            </a:r>
            <a:r>
              <a:rPr lang="fi-FI" err="1"/>
              <a:t>Finnish</a:t>
            </a:r>
            <a:r>
              <a:rPr lang="fi-FI"/>
              <a:t> </a:t>
            </a:r>
            <a:r>
              <a:rPr lang="fi-FI" err="1"/>
              <a:t>Geotechnical</a:t>
            </a:r>
            <a:r>
              <a:rPr lang="fi-FI"/>
              <a:t> </a:t>
            </a:r>
            <a:r>
              <a:rPr lang="fi-FI" err="1"/>
              <a:t>Society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597AE-E8E6-4356-83E4-D7BA651D91E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0164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ACEFF-1693-47B2-B4B7-1ED61E5FE8B2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5C550-4039-46A3-B91F-0F511E36E4D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7268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B2141-6725-49A5-AE0C-7029FD5F42C5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5177D-20E8-44DE-B645-8C2BE9C29E7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8278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94CC7-9959-4CAD-87B0-243A7E4C3865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19865-9701-49E7-93CB-922FBF7C2C3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0943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E5D5E-D6DD-46BD-9FEE-F51A90D61A04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E9F26-3F07-4FD9-94D3-DE03414DDE7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4712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DEBC4-0FAD-4901-984D-0411930BA0BA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BF51F-2523-4F2D-9678-49C98969A40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0379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3" y="1052736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052737"/>
            <a:ext cx="6815667" cy="5073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204864"/>
            <a:ext cx="4011084" cy="3921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F4624-BF99-4759-889B-196C99328D12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95B9-4B80-48DA-8C8B-4F2F38D1834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2423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429F8-0D4D-4C85-97C1-2A4CC789F3F3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7079E-936A-4FFE-B5C4-0EEF65E465D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6806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78517" y="274638"/>
            <a:ext cx="990388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title style</a:t>
            </a:r>
            <a:endParaRPr lang="fi-FI" altLang="fi-FI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775885" y="1600201"/>
            <a:ext cx="9806516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text styles</a:t>
            </a:r>
          </a:p>
          <a:p>
            <a:pPr lvl="1"/>
            <a:r>
              <a:rPr lang="en-US" altLang="fi-FI"/>
              <a:t>Second level</a:t>
            </a:r>
          </a:p>
          <a:p>
            <a:pPr lvl="2"/>
            <a:r>
              <a:rPr lang="en-US" altLang="fi-FI"/>
              <a:t>Third level</a:t>
            </a:r>
          </a:p>
          <a:p>
            <a:pPr lvl="3"/>
            <a:r>
              <a:rPr lang="en-US" altLang="fi-FI"/>
              <a:t>Fourth level</a:t>
            </a:r>
          </a:p>
          <a:p>
            <a:pPr lvl="4"/>
            <a:r>
              <a:rPr lang="en-US" altLang="fi-FI"/>
              <a:t>Fifth level</a:t>
            </a:r>
            <a:endParaRPr lang="fi-FI" alt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E6050AB0-3404-496A-BA17-E8AC77569851}" type="datetime1">
              <a:rPr lang="fi-FI"/>
              <a:pPr>
                <a:defRPr/>
              </a:pPr>
              <a:t>31.10.2025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Suomen Geoteknillinen yhdistys      - Finnish Geotechnical Society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D6AB5BC-2AB7-4822-ABF5-601CA6F9B14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12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Verdana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FA0B4D6D-2854-4B90-AA1C-491F5C39B9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66" b="-1"/>
          <a:stretch/>
        </p:blipFill>
        <p:spPr>
          <a:xfrm>
            <a:off x="0" y="10"/>
            <a:ext cx="1219200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6406442" y="2714172"/>
            <a:ext cx="4261558" cy="4150119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68580" tIns="34290" rIns="68580" bIns="34290" rtlCol="0" anchor="t">
            <a:normAutofit/>
          </a:bodyPr>
          <a:lstStyle/>
          <a:p>
            <a:pPr algn="ctr">
              <a:spcAft>
                <a:spcPts val="750"/>
              </a:spcAft>
              <a:buClr>
                <a:schemeClr val="tx1"/>
              </a:buClr>
              <a:buSzPct val="100000"/>
            </a:pPr>
            <a:endParaRPr lang="en-US" sz="1200" cap="all"/>
          </a:p>
        </p:txBody>
      </p:sp>
      <p:sp>
        <p:nvSpPr>
          <p:cNvPr id="7" name="Title 11">
            <a:extLst>
              <a:ext uri="{FF2B5EF4-FFF2-40B4-BE49-F238E27FC236}">
                <a16:creationId xmlns:a16="http://schemas.microsoft.com/office/drawing/2014/main" id="{94C62114-C127-4EBE-9A35-DF21640A162C}"/>
              </a:ext>
            </a:extLst>
          </p:cNvPr>
          <p:cNvSpPr txBox="1">
            <a:spLocks/>
          </p:cNvSpPr>
          <p:nvPr/>
        </p:nvSpPr>
        <p:spPr>
          <a:xfrm>
            <a:off x="6830709" y="3734093"/>
            <a:ext cx="3709553" cy="13755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Verdana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fi-FI" sz="3500" dirty="0" err="1">
                <a:latin typeface="+mj-lt"/>
              </a:rPr>
              <a:t>Syyskokous</a:t>
            </a:r>
            <a:r>
              <a:rPr lang="en-US" altLang="fi-FI" sz="3500" dirty="0">
                <a:latin typeface="+mj-lt"/>
              </a:rPr>
              <a:t> 6.11.2025</a:t>
            </a:r>
          </a:p>
        </p:txBody>
      </p:sp>
      <p:cxnSp>
        <p:nvCxnSpPr>
          <p:cNvPr id="10" name="Straight Connector 13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34704" y="5154215"/>
            <a:ext cx="701565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072BB3C-6E21-4BAF-A87B-76CAFA256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18786" y="5640321"/>
            <a:ext cx="3133397" cy="36578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600" dirty="0" err="1">
                <a:solidFill>
                  <a:schemeClr val="tx1"/>
                </a:solidFill>
                <a:latin typeface="+mn-lt"/>
              </a:rPr>
              <a:t>Suomen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n-lt"/>
              </a:rPr>
              <a:t>Geoteknillinen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n-lt"/>
              </a:rPr>
              <a:t>Yhdistys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      - Finnish Geotechnical Society</a:t>
            </a:r>
          </a:p>
        </p:txBody>
      </p:sp>
      <p:sp>
        <p:nvSpPr>
          <p:cNvPr id="15" name="Title 11">
            <a:extLst>
              <a:ext uri="{FF2B5EF4-FFF2-40B4-BE49-F238E27FC236}">
                <a16:creationId xmlns:a16="http://schemas.microsoft.com/office/drawing/2014/main" id="{1B7DD234-9354-4C2A-AC18-F42B5F2ACD91}"/>
              </a:ext>
            </a:extLst>
          </p:cNvPr>
          <p:cNvSpPr txBox="1">
            <a:spLocks/>
          </p:cNvSpPr>
          <p:nvPr/>
        </p:nvSpPr>
        <p:spPr>
          <a:xfrm>
            <a:off x="7637121" y="3123908"/>
            <a:ext cx="1800200" cy="737141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Verdana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fi-FI" alt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SGY</a:t>
            </a:r>
          </a:p>
        </p:txBody>
      </p:sp>
    </p:spTree>
    <p:extLst>
      <p:ext uri="{BB962C8B-B14F-4D97-AF65-F5344CB8AC3E}">
        <p14:creationId xmlns:p14="http://schemas.microsoft.com/office/powerpoint/2010/main" val="3377499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4DD8B020-925C-4650-93AF-4165BA1A482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24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fi-FI" altLang="fi-FI" sz="3600" dirty="0"/>
              <a:t>Vaalitoimikunnan valinta</a:t>
            </a:r>
          </a:p>
        </p:txBody>
      </p:sp>
      <p:sp>
        <p:nvSpPr>
          <p:cNvPr id="1024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666D1E-51DD-4A2E-86B9-E488D65E5B1E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9" name="Sisällön paikkamerkki 1"/>
          <p:cNvSpPr txBox="1">
            <a:spLocks/>
          </p:cNvSpPr>
          <p:nvPr/>
        </p:nvSpPr>
        <p:spPr>
          <a:xfrm>
            <a:off x="1857697" y="1844824"/>
            <a:ext cx="6913563" cy="280890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4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fi-FI" sz="1800" b="1" dirty="0">
                <a:solidFill>
                  <a:schemeClr val="bg2">
                    <a:lumMod val="10000"/>
                  </a:schemeClr>
                </a:solidFill>
              </a:rPr>
              <a:t>Vaalitoimikunnan kokoonpano </a:t>
            </a:r>
            <a:r>
              <a:rPr lang="fi-FI" sz="1800" dirty="0">
                <a:solidFill>
                  <a:schemeClr val="bg2">
                    <a:lumMod val="10000"/>
                  </a:schemeClr>
                </a:solidFill>
              </a:rPr>
              <a:t>vuonna 2026:</a:t>
            </a:r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fi-FI" sz="18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Symbol" panose="05050102010706020507" pitchFamily="18" charset="2"/>
              <a:buChar char=""/>
            </a:pPr>
            <a:r>
              <a:rPr lang="fi-FI" sz="1800" dirty="0">
                <a:ea typeface="Verdana" panose="020B0604030504040204" pitchFamily="34" charset="0"/>
              </a:rPr>
              <a:t>Kokoonkutsuja Hanna Rasi-Koskinen (uusi)</a:t>
            </a:r>
          </a:p>
          <a:p>
            <a:pPr>
              <a:buFont typeface="Symbol" panose="05050102010706020507" pitchFamily="18" charset="2"/>
              <a:buChar char=""/>
            </a:pPr>
            <a:r>
              <a:rPr lang="fi-FI" sz="1800" dirty="0">
                <a:ea typeface="Verdana" panose="020B0604030504040204" pitchFamily="34" charset="0"/>
              </a:rPr>
              <a:t>Juha Kujansuu (jatkaa) </a:t>
            </a: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r>
              <a:rPr lang="fi-FI" sz="1800" dirty="0">
                <a:solidFill>
                  <a:srgbClr val="000000"/>
                </a:solidFill>
                <a:ea typeface="Verdana" panose="020B0604030504040204" pitchFamily="34" charset="0"/>
              </a:rPr>
              <a:t>Jäsen Teemu Riihimäki (jatkaa)</a:t>
            </a:r>
            <a:r>
              <a:rPr lang="fi-FI" sz="1800" dirty="0">
                <a:ea typeface="Verdana" panose="020B0604030504040204" pitchFamily="34" charset="0"/>
              </a:rPr>
              <a:t> </a:t>
            </a: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r>
              <a:rPr lang="fi-FI" sz="1800" dirty="0">
                <a:ea typeface="Verdana" panose="020B0604030504040204" pitchFamily="34" charset="0"/>
              </a:rPr>
              <a:t>Jäsen Sami Ylönen (jatkaa)</a:t>
            </a: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r>
              <a:rPr lang="fi-FI" sz="1800" dirty="0">
                <a:ea typeface="Verdana" panose="020B0604030504040204" pitchFamily="34" charset="0"/>
              </a:rPr>
              <a:t>Jäsen Juho Kallio (uusi)</a:t>
            </a: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r>
              <a:rPr lang="fi-FI" sz="1800" dirty="0">
                <a:ea typeface="Verdana" panose="020B0604030504040204" pitchFamily="34" charset="0"/>
              </a:rPr>
              <a:t>Jäsen Jussi Kinnunen (uusi)</a:t>
            </a:r>
            <a:endParaRPr lang="fi-FI" sz="1800" spc="-1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60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BB10232D-F481-7696-4887-E38CD2DD0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6AAA1-C8F8-C7CF-F047-28C8D7278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73B74DAE-F966-7841-04C4-C56F4539678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244" name="Slide Number Placeholder 6">
            <a:extLst>
              <a:ext uri="{FF2B5EF4-FFF2-40B4-BE49-F238E27FC236}">
                <a16:creationId xmlns:a16="http://schemas.microsoft.com/office/drawing/2014/main" id="{2937083E-7338-62F0-0C91-B30E26FFA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666D1E-51DD-4A2E-86B9-E488D65E5B1E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9C80CF98-B0DC-D579-7191-3E51560C5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213BD1CC-4941-4AE4-3D11-01D8505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1421904"/>
            <a:ext cx="11521280" cy="3159224"/>
          </a:xfrm>
        </p:spPr>
        <p:txBody>
          <a:bodyPr/>
          <a:lstStyle/>
          <a:p>
            <a:pPr eaLnBrk="1" hangingPunct="1"/>
            <a:r>
              <a:rPr lang="fi-FI" sz="3600" b="1" dirty="0">
                <a:ea typeface="Verdana" panose="020B0604030504040204" pitchFamily="34" charset="0"/>
              </a:rPr>
              <a:t>Suomenkielisen geotekniikan opetuksen edistäminen Aallossa</a:t>
            </a:r>
            <a:r>
              <a:rPr lang="fi-FI" sz="3600" dirty="0">
                <a:ea typeface="Verdana" panose="020B0604030504040204" pitchFamily="34" charset="0"/>
              </a:rPr>
              <a:t>:</a:t>
            </a:r>
            <a:br>
              <a:rPr lang="fi-FI" sz="3600" dirty="0">
                <a:ea typeface="Verdana" panose="020B0604030504040204" pitchFamily="34" charset="0"/>
              </a:rPr>
            </a:br>
            <a:r>
              <a:rPr lang="fi-FI" sz="3600" dirty="0">
                <a:ea typeface="Verdana" panose="020B0604030504040204" pitchFamily="34" charset="0"/>
              </a:rPr>
              <a:t> </a:t>
            </a:r>
            <a:br>
              <a:rPr lang="fi-FI" sz="3600" dirty="0">
                <a:ea typeface="Verdana" panose="020B0604030504040204" pitchFamily="34" charset="0"/>
              </a:rPr>
            </a:br>
            <a:r>
              <a:rPr lang="fi-FI" sz="2800" dirty="0">
                <a:ea typeface="Verdana" panose="020B0604030504040204" pitchFamily="34" charset="0"/>
              </a:rPr>
              <a:t>Alan rahoittama suomenkielinen työelämäprofessuuri (</a:t>
            </a:r>
            <a:r>
              <a:rPr lang="fi-FI" sz="2800" dirty="0" err="1">
                <a:ea typeface="Verdana" panose="020B0604030504040204" pitchFamily="34" charset="0"/>
              </a:rPr>
              <a:t>Professor</a:t>
            </a:r>
            <a:r>
              <a:rPr lang="fi-FI" sz="2800" dirty="0">
                <a:ea typeface="Verdana" panose="020B0604030504040204" pitchFamily="34" charset="0"/>
              </a:rPr>
              <a:t> of </a:t>
            </a:r>
            <a:r>
              <a:rPr lang="fi-FI" sz="2800" dirty="0" err="1">
                <a:ea typeface="Verdana" panose="020B0604030504040204" pitchFamily="34" charset="0"/>
              </a:rPr>
              <a:t>Practice</a:t>
            </a:r>
            <a:r>
              <a:rPr lang="fi-FI" sz="2800" dirty="0">
                <a:ea typeface="Verdana" panose="020B0604030504040204" pitchFamily="34" charset="0"/>
              </a:rPr>
              <a:t>) geotekniikkaan ja kestävään </a:t>
            </a:r>
            <a:r>
              <a:rPr lang="fi-FI" sz="2800" b="1" dirty="0">
                <a:ea typeface="Verdana" panose="020B0604030504040204" pitchFamily="34" charset="0"/>
              </a:rPr>
              <a:t>pohjarakentamiseen</a:t>
            </a:r>
            <a:br>
              <a:rPr lang="fi-FI" sz="2800" dirty="0">
                <a:ea typeface="Verdana" panose="020B0604030504040204" pitchFamily="34" charset="0"/>
              </a:rPr>
            </a:br>
            <a:endParaRPr lang="fi-FI" altLang="fi-FI" sz="2800" dirty="0"/>
          </a:p>
        </p:txBody>
      </p:sp>
    </p:spTree>
    <p:extLst>
      <p:ext uri="{BB962C8B-B14F-4D97-AF65-F5344CB8AC3E}">
        <p14:creationId xmlns:p14="http://schemas.microsoft.com/office/powerpoint/2010/main" val="3811366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43B16-14D5-21D8-6849-A69B74DD0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61530626-704C-A4AD-F3CB-148774BA1DB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242" name="Title 11">
            <a:extLst>
              <a:ext uri="{FF2B5EF4-FFF2-40B4-BE49-F238E27FC236}">
                <a16:creationId xmlns:a16="http://schemas.microsoft.com/office/drawing/2014/main" id="{ADFEB88B-6B9D-FC04-941A-BC32BA398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413792"/>
            <a:ext cx="11521280" cy="1143000"/>
          </a:xfrm>
        </p:spPr>
        <p:txBody>
          <a:bodyPr/>
          <a:lstStyle/>
          <a:p>
            <a:pPr algn="l" eaLnBrk="1" hangingPunct="1"/>
            <a:r>
              <a:rPr lang="fi-FI" sz="2400" b="1" dirty="0">
                <a:ea typeface="Verdana" panose="020B0604030504040204" pitchFamily="34" charset="0"/>
              </a:rPr>
              <a:t>Suomenkielisen geotekniikan opetuksen edistäminen Aallossa</a:t>
            </a:r>
            <a:r>
              <a:rPr lang="fi-FI" sz="2400" dirty="0">
                <a:ea typeface="Verdana" panose="020B0604030504040204" pitchFamily="34" charset="0"/>
              </a:rPr>
              <a:t>: </a:t>
            </a:r>
            <a:br>
              <a:rPr lang="fi-FI" sz="2400" dirty="0">
                <a:ea typeface="Verdana" panose="020B0604030504040204" pitchFamily="34" charset="0"/>
              </a:rPr>
            </a:br>
            <a:r>
              <a:rPr lang="fi-FI" sz="1800" dirty="0">
                <a:ea typeface="Verdana" panose="020B0604030504040204" pitchFamily="34" charset="0"/>
              </a:rPr>
              <a:t>Alan rahoittama suomenkielinen työelämäprofessuuri (</a:t>
            </a:r>
            <a:r>
              <a:rPr lang="fi-FI" sz="1800" dirty="0" err="1">
                <a:ea typeface="Verdana" panose="020B0604030504040204" pitchFamily="34" charset="0"/>
              </a:rPr>
              <a:t>Professor</a:t>
            </a:r>
            <a:r>
              <a:rPr lang="fi-FI" sz="1800" dirty="0">
                <a:ea typeface="Verdana" panose="020B0604030504040204" pitchFamily="34" charset="0"/>
              </a:rPr>
              <a:t> of </a:t>
            </a:r>
            <a:r>
              <a:rPr lang="fi-FI" sz="1800" dirty="0" err="1">
                <a:ea typeface="Verdana" panose="020B0604030504040204" pitchFamily="34" charset="0"/>
              </a:rPr>
              <a:t>Practice</a:t>
            </a:r>
            <a:r>
              <a:rPr lang="fi-FI" sz="1800" dirty="0">
                <a:ea typeface="Verdana" panose="020B0604030504040204" pitchFamily="34" charset="0"/>
              </a:rPr>
              <a:t>) geotekniikkaan ja kestävään </a:t>
            </a:r>
            <a:r>
              <a:rPr lang="fi-FI" sz="1800" b="1" dirty="0">
                <a:ea typeface="Verdana" panose="020B0604030504040204" pitchFamily="34" charset="0"/>
              </a:rPr>
              <a:t>pohjarakentamiseen 1/3</a:t>
            </a:r>
            <a:br>
              <a:rPr lang="fi-FI" sz="1800" dirty="0">
                <a:ea typeface="Verdana" panose="020B0604030504040204" pitchFamily="34" charset="0"/>
              </a:rPr>
            </a:br>
            <a:endParaRPr lang="fi-FI" altLang="fi-FI" sz="1800" dirty="0"/>
          </a:p>
        </p:txBody>
      </p:sp>
      <p:sp>
        <p:nvSpPr>
          <p:cNvPr id="10244" name="Slide Number Placeholder 6">
            <a:extLst>
              <a:ext uri="{FF2B5EF4-FFF2-40B4-BE49-F238E27FC236}">
                <a16:creationId xmlns:a16="http://schemas.microsoft.com/office/drawing/2014/main" id="{B21FB26E-327D-32E1-078B-F0A2A12B5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666D1E-51DD-4A2E-86B9-E488D65E5B1E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9" name="Sisällön paikkamerkki 1">
            <a:extLst>
              <a:ext uri="{FF2B5EF4-FFF2-40B4-BE49-F238E27FC236}">
                <a16:creationId xmlns:a16="http://schemas.microsoft.com/office/drawing/2014/main" id="{E240B6E0-1CE7-8D85-3E62-15A1EC938BE7}"/>
              </a:ext>
            </a:extLst>
          </p:cNvPr>
          <p:cNvSpPr txBox="1">
            <a:spLocks/>
          </p:cNvSpPr>
          <p:nvPr/>
        </p:nvSpPr>
        <p:spPr>
          <a:xfrm>
            <a:off x="1857697" y="1844824"/>
            <a:ext cx="6913563" cy="280890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4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60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D1C24895-3AEA-B511-228A-3AE2DA40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6EBC5726-CAA5-A57B-1295-3F200A3CB018}"/>
              </a:ext>
            </a:extLst>
          </p:cNvPr>
          <p:cNvSpPr txBox="1"/>
          <p:nvPr/>
        </p:nvSpPr>
        <p:spPr>
          <a:xfrm>
            <a:off x="407368" y="1412776"/>
            <a:ext cx="115212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/>
              <a:t>Tausta: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Alan ammattilaisten eläköitymisvauhti jatkuu suurena myös tulevina vuosina ja alalta poistuu asiantuntijoita.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Suomessa on käynnissä ja käynnistymässä isoja infrahankkeita, joissa </a:t>
            </a:r>
            <a:r>
              <a:rPr lang="fi-FI" sz="2000" dirty="0" err="1"/>
              <a:t>geosuunnittelijoiden</a:t>
            </a:r>
            <a:r>
              <a:rPr lang="fi-FI" sz="2000" dirty="0"/>
              <a:t> puute on jo tällä hetkellä koko hankkeen etenemisen pullonkaulana.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Työtehtävät ovat laajentuneet kattamaan mm. ratkaisujen elinkaarikestävyyttä, kiertotaloutta, uusia mitoitusmenetelmiä, eurokoodien tuntemusta.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Geotekniikkaan liittyvällä tuote-, tutkimuskalusto- ja suunnitteluosaamisella on merkittäviä liiketoimintamahdollisuuksia myös vientimarkkinoilla.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Käytännössä tällä hetkellä on jatkuva pula osaajista, mikä aiheuttaa epätervettä kilpailua niukoista resursseista eri toimijoiden välillä.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b="1" dirty="0"/>
          </a:p>
          <a:p>
            <a:r>
              <a:rPr lang="fi-FI" sz="2000" b="1" dirty="0"/>
              <a:t>Opetuksen nykytilanne: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Aallossa on tarjolla suomenkielistä geotekniikan opetusta osa-aikaisesti vuoteen 2027 saakka. Tällä hetkellä Aallossa ei voi käytännössä tehdä suomenkielistä diplomityötä.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Useista pohjarakentamisen teemoista pystytään opettamaan vain perusteet tai alkeet samalla, kun alan osaamistarpeet laajentuvat</a:t>
            </a:r>
            <a:endParaRPr lang="fi-F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20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D9CD9-F1EB-E441-CA1A-7D2810CAD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54DC9AB6-4BFA-51AE-AB61-31F3708ABDE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242" name="Title 11">
            <a:extLst>
              <a:ext uri="{FF2B5EF4-FFF2-40B4-BE49-F238E27FC236}">
                <a16:creationId xmlns:a16="http://schemas.microsoft.com/office/drawing/2014/main" id="{B59EEB72-3D98-6953-15D6-6B00D5BC4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98" y="312280"/>
            <a:ext cx="11521280" cy="1143000"/>
          </a:xfrm>
        </p:spPr>
        <p:txBody>
          <a:bodyPr/>
          <a:lstStyle/>
          <a:p>
            <a:pPr algn="l" eaLnBrk="1" hangingPunct="1"/>
            <a:r>
              <a:rPr lang="fi-FI" sz="2400" b="1" dirty="0">
                <a:ea typeface="Verdana" panose="020B0604030504040204" pitchFamily="34" charset="0"/>
              </a:rPr>
              <a:t>Suomenkielisen geotekniikan opetuksen edistäminen Aallossa</a:t>
            </a:r>
            <a:r>
              <a:rPr lang="fi-FI" sz="2400" dirty="0">
                <a:ea typeface="Verdana" panose="020B0604030504040204" pitchFamily="34" charset="0"/>
              </a:rPr>
              <a:t>: </a:t>
            </a:r>
            <a:br>
              <a:rPr lang="fi-FI" sz="2400" dirty="0">
                <a:ea typeface="Verdana" panose="020B0604030504040204" pitchFamily="34" charset="0"/>
              </a:rPr>
            </a:br>
            <a:r>
              <a:rPr lang="fi-FI" sz="1800" dirty="0">
                <a:ea typeface="Verdana" panose="020B0604030504040204" pitchFamily="34" charset="0"/>
              </a:rPr>
              <a:t>Alan rahoittama suomenkielinen työelämäprofessuuri (</a:t>
            </a:r>
            <a:r>
              <a:rPr lang="fi-FI" sz="1800" dirty="0" err="1">
                <a:ea typeface="Verdana" panose="020B0604030504040204" pitchFamily="34" charset="0"/>
              </a:rPr>
              <a:t>Professor</a:t>
            </a:r>
            <a:r>
              <a:rPr lang="fi-FI" sz="1800" dirty="0">
                <a:ea typeface="Verdana" panose="020B0604030504040204" pitchFamily="34" charset="0"/>
              </a:rPr>
              <a:t> of </a:t>
            </a:r>
            <a:r>
              <a:rPr lang="fi-FI" sz="1800" dirty="0" err="1">
                <a:ea typeface="Verdana" panose="020B0604030504040204" pitchFamily="34" charset="0"/>
              </a:rPr>
              <a:t>Practice</a:t>
            </a:r>
            <a:r>
              <a:rPr lang="fi-FI" sz="1800" dirty="0">
                <a:ea typeface="Verdana" panose="020B0604030504040204" pitchFamily="34" charset="0"/>
              </a:rPr>
              <a:t>) geotekniikkaan ja kestävään </a:t>
            </a:r>
            <a:r>
              <a:rPr lang="fi-FI" sz="1800" b="1" dirty="0">
                <a:ea typeface="Verdana" panose="020B0604030504040204" pitchFamily="34" charset="0"/>
              </a:rPr>
              <a:t>pohjarakentamiseen 2/3</a:t>
            </a:r>
            <a:endParaRPr lang="fi-FI" altLang="fi-FI" sz="1800" dirty="0"/>
          </a:p>
        </p:txBody>
      </p:sp>
      <p:sp>
        <p:nvSpPr>
          <p:cNvPr id="10244" name="Slide Number Placeholder 6">
            <a:extLst>
              <a:ext uri="{FF2B5EF4-FFF2-40B4-BE49-F238E27FC236}">
                <a16:creationId xmlns:a16="http://schemas.microsoft.com/office/drawing/2014/main" id="{1F23A917-2EB9-A98B-D954-296447FB9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666D1E-51DD-4A2E-86B9-E488D65E5B1E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9" name="Sisällön paikkamerkki 1">
            <a:extLst>
              <a:ext uri="{FF2B5EF4-FFF2-40B4-BE49-F238E27FC236}">
                <a16:creationId xmlns:a16="http://schemas.microsoft.com/office/drawing/2014/main" id="{C2E1EA9D-75B5-29A8-4C30-3E4417B706CB}"/>
              </a:ext>
            </a:extLst>
          </p:cNvPr>
          <p:cNvSpPr txBox="1">
            <a:spLocks/>
          </p:cNvSpPr>
          <p:nvPr/>
        </p:nvSpPr>
        <p:spPr>
          <a:xfrm>
            <a:off x="1857697" y="1844824"/>
            <a:ext cx="6913563" cy="280890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4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60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ADC5B487-8699-CDFB-5D7F-740B8512A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9C0AB8B8-A382-A6C6-1037-CB5B9FFE14B4}"/>
              </a:ext>
            </a:extLst>
          </p:cNvPr>
          <p:cNvSpPr txBox="1"/>
          <p:nvPr/>
        </p:nvSpPr>
        <p:spPr>
          <a:xfrm>
            <a:off x="407368" y="1592156"/>
            <a:ext cx="115212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 err="1"/>
              <a:t>Professor</a:t>
            </a:r>
            <a:r>
              <a:rPr lang="fi-FI" sz="2000" b="1" dirty="0"/>
              <a:t> of </a:t>
            </a:r>
            <a:r>
              <a:rPr lang="fi-FI" sz="2000" b="1" dirty="0" err="1"/>
              <a:t>Practice</a:t>
            </a:r>
            <a:r>
              <a:rPr lang="fi-FI" sz="2000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Vain rahoittamalla suomenkielistä POP-professuuria Aaltoon geotekniikkaan ja pohjarakentamiseen voidaan varmistaa, että suomenkielinen opetus Aallossa saa jatkoa.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Suomenkielisen professorin avulla on myös helpompi houkutella uusia suomalaisia opiskelijoita alalle.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Suomenkielisen professorin on mahdollista ylläpitää hyviä yhteyksiä yrityksiin ja muihin alan toimijoihin.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Työelämäprofessori voi olla kurssien vastuuopettajana, ohjata ja valvoa opinnäytetöitä mm. diplomitöitä ja mahdollisesti myös väitöksiä.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Työelämäprofessori voi toimia tutkimusprojekteissa projektinvetäjänä.</a:t>
            </a:r>
          </a:p>
          <a:p>
            <a:endParaRPr lang="fi-FI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Työelämäprofessuuri on viisivuotinen.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Professorin vaatimuksena on tohtorin tutkinto ja vahva tausta teollisuudesta sekä kyky opettaa maisteritasolla. Professoriehdokkaan on läpikäytävä arviointiprosessi, jossa pyydetään lausuntoa kahdelta ulkomaiselta asiantuntijalta.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Jos alan opetustarve on selkeä ja rahoitushalukkuus jatkolle on ilmeinen, voi dekaani avata 5-vuotiskauden loppupuolella myös alalle </a:t>
            </a:r>
            <a:r>
              <a:rPr lang="fi-FI" sz="2000" dirty="0" err="1"/>
              <a:t>Tenure</a:t>
            </a:r>
            <a:r>
              <a:rPr lang="fi-FI" sz="2000" dirty="0"/>
              <a:t> </a:t>
            </a:r>
            <a:r>
              <a:rPr lang="fi-FI" sz="2000" dirty="0" err="1"/>
              <a:t>Track</a:t>
            </a:r>
            <a:r>
              <a:rPr lang="fi-FI" sz="2000" dirty="0"/>
              <a:t> (TT urapolku) professuurin, ja siinä on mahdollista saavuttaa myös pysyvä paikka.</a:t>
            </a:r>
            <a:endParaRPr lang="fi-FI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i-F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13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F22DF-7077-D6F6-BBE1-05DA3307C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C074634B-51C4-C423-289D-11A36603B94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1">
            <a:extLst>
              <a:ext uri="{FF2B5EF4-FFF2-40B4-BE49-F238E27FC236}">
                <a16:creationId xmlns:a16="http://schemas.microsoft.com/office/drawing/2014/main" id="{482045E1-1A85-237A-DD03-B40AD62D69E5}"/>
              </a:ext>
            </a:extLst>
          </p:cNvPr>
          <p:cNvSpPr txBox="1">
            <a:spLocks/>
          </p:cNvSpPr>
          <p:nvPr/>
        </p:nvSpPr>
        <p:spPr bwMode="auto">
          <a:xfrm>
            <a:off x="407368" y="413792"/>
            <a:ext cx="1152128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Verdana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fi-FI" sz="2400" b="1" dirty="0">
                <a:ea typeface="Verdana" panose="020B0604030504040204" pitchFamily="34" charset="0"/>
              </a:rPr>
              <a:t>Suomenkielisen geotekniikan opetuksen edistäminen Aallossa</a:t>
            </a:r>
            <a:r>
              <a:rPr lang="fi-FI" sz="2400" dirty="0">
                <a:ea typeface="Verdana" panose="020B0604030504040204" pitchFamily="34" charset="0"/>
              </a:rPr>
              <a:t>: </a:t>
            </a:r>
            <a:br>
              <a:rPr lang="fi-FI" sz="2400" dirty="0">
                <a:ea typeface="Verdana" panose="020B0604030504040204" pitchFamily="34" charset="0"/>
              </a:rPr>
            </a:br>
            <a:r>
              <a:rPr lang="fi-FI" sz="1800" dirty="0">
                <a:ea typeface="Verdana" panose="020B0604030504040204" pitchFamily="34" charset="0"/>
              </a:rPr>
              <a:t>Alan rahoittama suomenkielinen työelämäprofessuuri (</a:t>
            </a:r>
            <a:r>
              <a:rPr lang="fi-FI" sz="1800" dirty="0" err="1">
                <a:ea typeface="Verdana" panose="020B0604030504040204" pitchFamily="34" charset="0"/>
              </a:rPr>
              <a:t>Professor</a:t>
            </a:r>
            <a:r>
              <a:rPr lang="fi-FI" sz="1800" dirty="0">
                <a:ea typeface="Verdana" panose="020B0604030504040204" pitchFamily="34" charset="0"/>
              </a:rPr>
              <a:t> of </a:t>
            </a:r>
            <a:r>
              <a:rPr lang="fi-FI" sz="1800" dirty="0" err="1">
                <a:ea typeface="Verdana" panose="020B0604030504040204" pitchFamily="34" charset="0"/>
              </a:rPr>
              <a:t>Practice</a:t>
            </a:r>
            <a:r>
              <a:rPr lang="fi-FI" sz="1800" dirty="0">
                <a:ea typeface="Verdana" panose="020B0604030504040204" pitchFamily="34" charset="0"/>
              </a:rPr>
              <a:t>) geotekniikkaan ja kestävään </a:t>
            </a:r>
            <a:r>
              <a:rPr lang="fi-FI" sz="1800" b="1" dirty="0">
                <a:ea typeface="Verdana" panose="020B0604030504040204" pitchFamily="34" charset="0"/>
              </a:rPr>
              <a:t>pohjarakentamiseen 3/3</a:t>
            </a:r>
            <a:br>
              <a:rPr lang="fi-FI" sz="1800" dirty="0">
                <a:ea typeface="Verdana" panose="020B0604030504040204" pitchFamily="34" charset="0"/>
              </a:rPr>
            </a:br>
            <a:endParaRPr lang="fi-FI" altLang="fi-FI" sz="1800" dirty="0"/>
          </a:p>
        </p:txBody>
      </p:sp>
      <p:sp>
        <p:nvSpPr>
          <p:cNvPr id="10244" name="Slide Number Placeholder 6">
            <a:extLst>
              <a:ext uri="{FF2B5EF4-FFF2-40B4-BE49-F238E27FC236}">
                <a16:creationId xmlns:a16="http://schemas.microsoft.com/office/drawing/2014/main" id="{18DC1BB5-CC79-52D6-E3DC-3336C6204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666D1E-51DD-4A2E-86B9-E488D65E5B1E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9" name="Sisällön paikkamerkki 1">
            <a:extLst>
              <a:ext uri="{FF2B5EF4-FFF2-40B4-BE49-F238E27FC236}">
                <a16:creationId xmlns:a16="http://schemas.microsoft.com/office/drawing/2014/main" id="{3CAE631B-159C-3E18-24C3-E482C233046A}"/>
              </a:ext>
            </a:extLst>
          </p:cNvPr>
          <p:cNvSpPr txBox="1">
            <a:spLocks/>
          </p:cNvSpPr>
          <p:nvPr/>
        </p:nvSpPr>
        <p:spPr>
          <a:xfrm>
            <a:off x="1857697" y="1844824"/>
            <a:ext cx="6913563" cy="280890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4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endParaRPr lang="fi-FI" sz="1600" dirty="0">
              <a:solidFill>
                <a:srgbClr val="000000"/>
              </a:solidFill>
              <a:ea typeface="Verdana" panose="020B0604030504040204" pitchFamily="34" charset="0"/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15B1D6DB-54E4-6976-E26D-979349AD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02D9ABAF-ECB9-318F-B6DB-D238CE54ABC9}"/>
              </a:ext>
            </a:extLst>
          </p:cNvPr>
          <p:cNvSpPr txBox="1"/>
          <p:nvPr/>
        </p:nvSpPr>
        <p:spPr>
          <a:xfrm>
            <a:off x="407368" y="1502688"/>
            <a:ext cx="11521280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/>
              <a:t>Rahoitus: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Tyypillisesti viisivuotiseen 100 % POP-paikkaan tarvittava rahoitus on 650 000-700 000 euroa, eli 130 000€/v – 140 000€/vuosi.</a:t>
            </a:r>
          </a:p>
          <a:p>
            <a:endParaRPr lang="fi-FI" sz="400" dirty="0"/>
          </a:p>
          <a:p>
            <a:r>
              <a:rPr lang="fi-FI" sz="2000" b="1" dirty="0"/>
              <a:t>Toimijat: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SGY koordinoi Aallon ja alan aktiivien kanssa rahoituksen hankintaa ja viestintää. Myös Maarakennusalan neuvottelukunnan (</a:t>
            </a:r>
            <a:r>
              <a:rPr lang="fi-FI" sz="2000" dirty="0" err="1"/>
              <a:t>Mank</a:t>
            </a:r>
            <a:r>
              <a:rPr lang="fi-FI" sz="2000" dirty="0"/>
              <a:t> ry) hallituksen jäsen Mikko Leppänen, joka tuntee geotekniikan ja infran toimintakentän, on lupautunut auttamaan rahoituksen hankinnassa. Lahjoitus tapahtuu tekemällä lahjakirja.</a:t>
            </a:r>
          </a:p>
          <a:p>
            <a:endParaRPr lang="fi-FI" sz="300" dirty="0"/>
          </a:p>
          <a:p>
            <a:r>
              <a:rPr lang="fi-FI" sz="2000" b="1" dirty="0"/>
              <a:t>Aikataulutavoite: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Tarvittavat rahoitussitoumukset hankittu helmi-maaliskuussa 2026. Varsinainen rahoitus tapahtuu, kun POP aloittaa paikassaan. Uuden professorin aloitus tehtävässä elokuussa 2026.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00" dirty="0"/>
          </a:p>
          <a:p>
            <a:pPr lvl="1"/>
            <a:endParaRPr lang="fi-FI" sz="11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r>
              <a:rPr lang="fi-FI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Esitys: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</a:rPr>
              <a:t>SGY toimii hankkeen suojelijana ja edistäjänä. SGY koordinoi Aallon ja alan aktiivien kanssa rahoituksen hankintaa ja viestintää.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</a:rPr>
              <a:t>SGY osallistuu 5-vuotisen POP-hankkeen rahoitukseen yhteensä 50 000 eurolla kertakirjauksena vuoden 2026 budjettista (maksu 5 vuoden aikana).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9B9ED9EE-2438-EF74-458B-499B91E65ECC}"/>
              </a:ext>
            </a:extLst>
          </p:cNvPr>
          <p:cNvSpPr/>
          <p:nvPr/>
        </p:nvSpPr>
        <p:spPr>
          <a:xfrm>
            <a:off x="609600" y="5157192"/>
            <a:ext cx="10670976" cy="156428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9350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4DD8B020-925C-4650-93AF-4165BA1A482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63"/>
            <a:ext cx="12192000" cy="6858000"/>
          </a:xfrm>
          <a:prstGeom prst="rect">
            <a:avLst/>
          </a:prstGeom>
        </p:spPr>
      </p:pic>
      <p:sp>
        <p:nvSpPr>
          <p:cNvPr id="10242" name="Title 11"/>
          <p:cNvSpPr>
            <a:spLocks noGrp="1"/>
          </p:cNvSpPr>
          <p:nvPr>
            <p:ph type="title"/>
          </p:nvPr>
        </p:nvSpPr>
        <p:spPr>
          <a:xfrm>
            <a:off x="371364" y="332656"/>
            <a:ext cx="11449272" cy="4848864"/>
          </a:xfrm>
        </p:spPr>
        <p:txBody>
          <a:bodyPr/>
          <a:lstStyle/>
          <a:p>
            <a:pPr marL="152400" algn="l" fontAlgn="auto">
              <a:lnSpc>
                <a:spcPct val="90000"/>
              </a:lnSpc>
              <a:spcAft>
                <a:spcPts val="0"/>
              </a:spcAft>
              <a:buClr>
                <a:schemeClr val="accent2"/>
              </a:buClr>
              <a:defRPr/>
            </a:pPr>
            <a:br>
              <a:rPr lang="fi-FI" sz="3600" dirty="0"/>
            </a:br>
            <a:br>
              <a:rPr lang="fi-FI" sz="3600" dirty="0"/>
            </a:br>
            <a:r>
              <a:rPr lang="fi-FI" sz="3600" dirty="0"/>
              <a:t>Muut mahdolliset asiat ja evästyskeskustelu</a:t>
            </a:r>
            <a:br>
              <a:rPr lang="fi-FI" sz="3600" dirty="0"/>
            </a:br>
            <a:br>
              <a:rPr lang="fi-FI" sz="1800" b="1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fi-FI" sz="36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fi-FI" sz="3600" b="1" dirty="0">
                <a:solidFill>
                  <a:schemeClr val="tx2">
                    <a:lumMod val="75000"/>
                  </a:schemeClr>
                </a:solidFill>
              </a:rPr>
              <a:t>Kiitos kokoukseen osallistumisesta!</a:t>
            </a:r>
          </a:p>
        </p:txBody>
      </p:sp>
      <p:sp>
        <p:nvSpPr>
          <p:cNvPr id="1024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666D1E-51DD-4A2E-86B9-E488D65E5B1E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9" name="Sisällön paikkamerkki 1"/>
          <p:cNvSpPr txBox="1">
            <a:spLocks/>
          </p:cNvSpPr>
          <p:nvPr/>
        </p:nvSpPr>
        <p:spPr>
          <a:xfrm>
            <a:off x="3071664" y="2132857"/>
            <a:ext cx="7427912" cy="30486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4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899795" lvl="1" indent="0">
              <a:buNone/>
            </a:pPr>
            <a:endParaRPr lang="fi-FI" sz="24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29D833E2-4E5B-89F7-9D58-77089331B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994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34A3D6A2-5C33-48E3-96F6-6DB3B6C09BB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599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52C2FB7-97EF-4A43-BBB5-4CF8C9005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201" y="147125"/>
            <a:ext cx="5048200" cy="936427"/>
          </a:xfrm>
        </p:spPr>
        <p:txBody>
          <a:bodyPr/>
          <a:lstStyle/>
          <a:p>
            <a:pPr algn="l"/>
            <a:r>
              <a:rPr lang="fi-FI" sz="3600" dirty="0"/>
              <a:t>Esityslista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C24C92-8D6A-497E-B296-F0D02AB95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340768"/>
            <a:ext cx="10441160" cy="4454270"/>
          </a:xfrm>
        </p:spPr>
        <p:txBody>
          <a:bodyPr/>
          <a:lstStyle/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Avaus</a:t>
            </a:r>
            <a:r>
              <a:rPr lang="fi-FI" sz="1800" b="1" dirty="0"/>
              <a:t> </a:t>
            </a:r>
            <a:r>
              <a:rPr lang="fi-FI" sz="1200" dirty="0"/>
              <a:t>(</a:t>
            </a:r>
            <a:r>
              <a:rPr lang="fi-FI" sz="1200" dirty="0" err="1"/>
              <a:t>SGY:n</a:t>
            </a:r>
            <a:r>
              <a:rPr lang="fi-FI" sz="1200" dirty="0"/>
              <a:t> puheenjohtaja Mirva Koskinen)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Kokouksen järjestäytyminen </a:t>
            </a:r>
          </a:p>
          <a:p>
            <a:pPr marL="781050" lvl="1" indent="-228600" fontAlgn="auto"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800" dirty="0"/>
              <a:t>Puheenjohtajan, sihteerin, kahden pöytäkirjantarkastajan ja ääntenlaskijoiden valinta 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Kokouksen laillisuuden ja päätösvaltaisuuden toteaminen 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Kokouksen työjärjestyksestä päättäminen / hyväksyminen 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Jäsenmaksujen hyväksyminen vuodelle 2026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Talousarvion ja toimintasuunnitelman käsittely ja hyväksyminen vuodelle 2026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Hallituksen jäsenten lukumäärän päättäminen ja uusien jäsenten valinta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Tilintarkastajan ja varatilintarkastajan sekä toiminnantarkastajan valinta vuodelle 2026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Vaalitoimikunnan valinta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Suomenkielisen geotekniikan opetuksen edistäminen Aalto-yliopistossa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Muut mahdolliset asiat ja evästyskeskustelu</a:t>
            </a:r>
          </a:p>
          <a:p>
            <a:pPr marL="495300" fontAlgn="auto">
              <a:spcAft>
                <a:spcPts val="0"/>
              </a:spcAft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fi-FI" sz="1800" dirty="0"/>
              <a:t>Kokouksen päättäminen 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D1B8AAD-6BF2-4A7D-B22B-8A223EC33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597AE-E8E6-4356-83E4-D7BA651D91EE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F9C205EC-0034-4754-EEDE-3241B2D36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8638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2C1CFE98-C132-4542-BA29-894464FF0C2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2438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767408" y="248213"/>
            <a:ext cx="7214592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600" dirty="0"/>
              <a:t>Jäsenmaksut vuodelle 2026</a:t>
            </a:r>
          </a:p>
        </p:txBody>
      </p:sp>
      <p:sp>
        <p:nvSpPr>
          <p:cNvPr id="614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F6C749-D9A1-4EB2-B492-90296E44A506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9" name="Sisällön paikkamerkki 1"/>
          <p:cNvSpPr txBox="1">
            <a:spLocks/>
          </p:cNvSpPr>
          <p:nvPr/>
        </p:nvSpPr>
        <p:spPr>
          <a:xfrm>
            <a:off x="1076648" y="1391213"/>
            <a:ext cx="9083352" cy="474151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4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fi-FI" sz="1800" dirty="0">
                <a:solidFill>
                  <a:schemeClr val="bg2">
                    <a:lumMod val="10000"/>
                  </a:schemeClr>
                </a:solidFill>
              </a:rPr>
              <a:t>Hallitus esittää, että jäsenmaksu vuodelle 2026 säilyisi edellisten vuosien tasolla ja siten olisi:</a:t>
            </a:r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fi-FI" sz="1800" dirty="0">
              <a:solidFill>
                <a:schemeClr val="bg2">
                  <a:lumMod val="10000"/>
                </a:schemeClr>
              </a:solidFill>
            </a:endParaRP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800" dirty="0">
                <a:solidFill>
                  <a:schemeClr val="bg2">
                    <a:lumMod val="10000"/>
                  </a:schemeClr>
                </a:solidFill>
              </a:rPr>
              <a:t>Varsinainen-/ henkilöjäsen				55 eur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800" dirty="0">
                <a:solidFill>
                  <a:schemeClr val="bg2">
                    <a:lumMod val="10000"/>
                  </a:schemeClr>
                </a:solidFill>
              </a:rPr>
              <a:t>Yhteisöjäsen, alle 10 hlön yritys			250 eur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800" dirty="0">
                <a:solidFill>
                  <a:schemeClr val="bg2">
                    <a:lumMod val="10000"/>
                  </a:schemeClr>
                </a:solidFill>
              </a:rPr>
              <a:t>Yhteisöjäsen, 10 tai yli 10 hlön yritys		590 eur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800" dirty="0">
                <a:solidFill>
                  <a:schemeClr val="bg2">
                    <a:lumMod val="10000"/>
                  </a:schemeClr>
                </a:solidFill>
              </a:rPr>
              <a:t>Nuoret jäsenet 					0 eur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800" dirty="0">
                <a:solidFill>
                  <a:schemeClr val="bg2">
                    <a:lumMod val="10000"/>
                  </a:schemeClr>
                </a:solidFill>
              </a:rPr>
              <a:t>Eläkeläiset </a:t>
            </a:r>
            <a:r>
              <a:rPr lang="fi-FI" sz="1800" dirty="0"/>
              <a:t>(</a:t>
            </a:r>
            <a:r>
              <a:rPr lang="fi-FI" sz="1800" dirty="0" err="1"/>
              <a:t>väh</a:t>
            </a:r>
            <a:r>
              <a:rPr lang="fi-FI" sz="1800" dirty="0"/>
              <a:t>. 10 v. yhdistyksen jäsenenä)	27,5 eur (50 %)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endParaRPr lang="fi-FI" sz="1800" dirty="0"/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800" dirty="0">
                <a:solidFill>
                  <a:schemeClr val="bg2">
                    <a:lumMod val="10000"/>
                  </a:schemeClr>
                </a:solidFill>
              </a:rPr>
              <a:t>Sääntöjen mukaan jäsenmaksusta vapaat ovat kunniajäsenet.</a:t>
            </a:r>
            <a:endParaRPr lang="fi-FI" sz="1800" dirty="0"/>
          </a:p>
        </p:txBody>
      </p:sp>
      <p:sp>
        <p:nvSpPr>
          <p:cNvPr id="3" name="Footer Placeholder 7">
            <a:extLst>
              <a:ext uri="{FF2B5EF4-FFF2-40B4-BE49-F238E27FC236}">
                <a16:creationId xmlns:a16="http://schemas.microsoft.com/office/drawing/2014/main" id="{B4CC7D82-C0B2-532F-9CAF-6A34C6CDA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8785B-2DCB-17C0-C0EE-1B8097239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A4262243-F53D-66C5-D36C-FE3978158A2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5845"/>
          </a:xfrm>
          <a:prstGeom prst="rect">
            <a:avLst/>
          </a:prstGeom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75AAEDCE-8ECA-2264-82A6-2A3A75DC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7427912" cy="1143000"/>
          </a:xfrm>
        </p:spPr>
        <p:txBody>
          <a:bodyPr rtlCol="0"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fi-FI" sz="4000" dirty="0" err="1">
                <a:solidFill>
                  <a:prstClr val="black">
                    <a:lumMod val="65000"/>
                    <a:lumOff val="35000"/>
                  </a:prstClr>
                </a:solidFill>
                <a:ea typeface="Verdana" panose="020B0604030504040204" pitchFamily="34" charset="0"/>
              </a:rPr>
              <a:t>SGY:n</a:t>
            </a:r>
            <a:r>
              <a:rPr lang="fi-FI" sz="4000" dirty="0">
                <a:solidFill>
                  <a:prstClr val="black">
                    <a:lumMod val="65000"/>
                    <a:lumOff val="35000"/>
                  </a:prstClr>
                </a:solidFill>
                <a:ea typeface="Verdana" panose="020B0604030504040204" pitchFamily="34" charset="0"/>
              </a:rPr>
              <a:t> tasekehitys</a:t>
            </a:r>
          </a:p>
        </p:txBody>
      </p:sp>
      <p:sp>
        <p:nvSpPr>
          <p:cNvPr id="6148" name="Slide Number Placeholder 6">
            <a:extLst>
              <a:ext uri="{FF2B5EF4-FFF2-40B4-BE49-F238E27FC236}">
                <a16:creationId xmlns:a16="http://schemas.microsoft.com/office/drawing/2014/main" id="{64222E42-0D86-97F8-DB1F-B366DC202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F6C749-D9A1-4EB2-B492-90296E44A506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190D63F-92D8-C07E-8325-5A881C0A6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  <p:graphicFrame>
        <p:nvGraphicFramePr>
          <p:cNvPr id="2" name="Kaavio 1">
            <a:extLst>
              <a:ext uri="{FF2B5EF4-FFF2-40B4-BE49-F238E27FC236}">
                <a16:creationId xmlns:a16="http://schemas.microsoft.com/office/drawing/2014/main" id="{766AD6CC-C181-4E04-B7FA-06E9B45B2D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8779794"/>
              </p:ext>
            </p:extLst>
          </p:nvPr>
        </p:nvGraphicFramePr>
        <p:xfrm>
          <a:off x="2347145" y="1279525"/>
          <a:ext cx="7648665" cy="465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009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2C1CFE98-C132-4542-BA29-894464FF0C2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5845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495600" y="136525"/>
            <a:ext cx="7427912" cy="1143000"/>
          </a:xfrm>
        </p:spPr>
        <p:txBody>
          <a:bodyPr rtlCol="0"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fi-FI" sz="4000" dirty="0" err="1">
                <a:solidFill>
                  <a:prstClr val="black">
                    <a:lumMod val="65000"/>
                    <a:lumOff val="35000"/>
                  </a:prstClr>
                </a:solidFill>
                <a:ea typeface="Verdana" panose="020B0604030504040204" pitchFamily="34" charset="0"/>
              </a:rPr>
              <a:t>SGY:n</a:t>
            </a:r>
            <a:r>
              <a:rPr lang="fi-FI" sz="4000" dirty="0">
                <a:solidFill>
                  <a:prstClr val="black">
                    <a:lumMod val="65000"/>
                    <a:lumOff val="35000"/>
                  </a:prstClr>
                </a:solidFill>
                <a:ea typeface="Verdana" panose="020B0604030504040204" pitchFamily="34" charset="0"/>
              </a:rPr>
              <a:t> budjetti </a:t>
            </a:r>
            <a:r>
              <a:rPr lang="fi-FI" sz="4000" dirty="0" err="1">
                <a:solidFill>
                  <a:prstClr val="black">
                    <a:lumMod val="65000"/>
                    <a:lumOff val="35000"/>
                  </a:prstClr>
                </a:solidFill>
                <a:ea typeface="Verdana" panose="020B0604030504040204" pitchFamily="34" charset="0"/>
              </a:rPr>
              <a:t>vrt</a:t>
            </a:r>
            <a:r>
              <a:rPr lang="fi-FI" sz="4000" dirty="0">
                <a:solidFill>
                  <a:prstClr val="black">
                    <a:lumMod val="65000"/>
                    <a:lumOff val="35000"/>
                  </a:prstClr>
                </a:solidFill>
                <a:ea typeface="Verdana" panose="020B0604030504040204" pitchFamily="34" charset="0"/>
              </a:rPr>
              <a:t> tulos</a:t>
            </a:r>
          </a:p>
        </p:txBody>
      </p:sp>
      <p:sp>
        <p:nvSpPr>
          <p:cNvPr id="614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F6C749-D9A1-4EB2-B492-90296E44A506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60BF0B1B-FE93-84F6-9627-910E93B9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88C3155B-F54C-4EA3-9879-6D3B2FAFF5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7792812"/>
              </p:ext>
            </p:extLst>
          </p:nvPr>
        </p:nvGraphicFramePr>
        <p:xfrm>
          <a:off x="2069096" y="1403686"/>
          <a:ext cx="8280920" cy="4358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Kuva 6">
            <a:extLst>
              <a:ext uri="{FF2B5EF4-FFF2-40B4-BE49-F238E27FC236}">
                <a16:creationId xmlns:a16="http://schemas.microsoft.com/office/drawing/2014/main" id="{9359C08D-9623-A281-08EE-CA8AB0E349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3752" y="5868927"/>
            <a:ext cx="6620256" cy="380390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F0B08568-9113-6050-747C-57978B83B0D5}"/>
              </a:ext>
            </a:extLst>
          </p:cNvPr>
          <p:cNvSpPr txBox="1"/>
          <p:nvPr/>
        </p:nvSpPr>
        <p:spPr>
          <a:xfrm>
            <a:off x="1559496" y="5886055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latin typeface="Verdana" panose="020B0604030504040204" pitchFamily="34" charset="0"/>
                <a:ea typeface="Verdana" panose="020B0604030504040204" pitchFamily="34" charset="0"/>
              </a:rPr>
              <a:t>Budjetit eri vuosina </a:t>
            </a:r>
          </a:p>
        </p:txBody>
      </p:sp>
    </p:spTree>
    <p:extLst>
      <p:ext uri="{BB962C8B-B14F-4D97-AF65-F5344CB8AC3E}">
        <p14:creationId xmlns:p14="http://schemas.microsoft.com/office/powerpoint/2010/main" val="152580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E278D86F-4D02-4037-BE7B-DD6CBF1CCF6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835236" y="136524"/>
            <a:ext cx="9001000" cy="580379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i-FI" sz="3600" dirty="0"/>
              <a:t>Talousarvio 2026 – yhteenveto</a:t>
            </a:r>
          </a:p>
        </p:txBody>
      </p:sp>
      <p:sp>
        <p:nvSpPr>
          <p:cNvPr id="614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F6C749-D9A1-4EB2-B492-90296E44A506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9" name="Sisällön paikkamerkki 1"/>
          <p:cNvSpPr txBox="1">
            <a:spLocks/>
          </p:cNvSpPr>
          <p:nvPr/>
        </p:nvSpPr>
        <p:spPr>
          <a:xfrm>
            <a:off x="818562" y="716902"/>
            <a:ext cx="11305256" cy="614109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4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fi-FI" sz="1400" b="1" dirty="0"/>
              <a:t>TUOTOT: noin 171 500 eur </a:t>
            </a:r>
            <a:br>
              <a:rPr lang="fi-FI" sz="1400" b="1" dirty="0"/>
            </a:br>
            <a:r>
              <a:rPr lang="fi-FI" sz="1400" b="1" dirty="0"/>
              <a:t>(2024 toteuma 184 000 eur, 2025 budjetti 175 000 eur)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Geotekniikan päivä				+110 000 eur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Toimikuntatyöskentely				+20 500 eur 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Henkilöjäsenmaksut				+19 000 eur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Yhteisöjäsenmaksut				+22 000 eur	</a:t>
            </a:r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fi-FI" sz="1400" b="1" dirty="0"/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fi-FI" sz="1400" b="1" dirty="0"/>
              <a:t>KULUT: noin 302 000 eur </a:t>
            </a:r>
            <a:br>
              <a:rPr lang="fi-FI" sz="1400" b="1" dirty="0"/>
            </a:br>
            <a:r>
              <a:rPr lang="fi-FI" sz="1400" b="1" dirty="0"/>
              <a:t>(2024 toteuma 188 000 eur, 2025 budjetti 221 000 eur)	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Geotekniikan päivä				-74 000 eur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SGY 75-vuotta					-10 000 </a:t>
            </a:r>
            <a:r>
              <a:rPr lang="fi-FI" sz="1400" dirty="0" err="1"/>
              <a:t>er</a:t>
            </a:r>
            <a:endParaRPr lang="fi-FI" sz="1400" dirty="0"/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Toimikuntatyöskentely				-58 000 eur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Projektit </a:t>
            </a:r>
            <a:r>
              <a:rPr lang="fi-FI" sz="1100" dirty="0"/>
              <a:t>(POP-professuuri Aalto, Avoimet verkkomateriaalit, syvästabiloinnin </a:t>
            </a:r>
            <a:br>
              <a:rPr lang="fi-FI" sz="1100" dirty="0"/>
            </a:br>
            <a:r>
              <a:rPr lang="fi-FI" sz="1100" dirty="0"/>
              <a:t>laadunvarmistusopas)</a:t>
            </a:r>
            <a:r>
              <a:rPr lang="fi-FI" sz="1400" dirty="0"/>
              <a:t>				-72 000 eur	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Apurahat ja </a:t>
            </a:r>
            <a:r>
              <a:rPr lang="fi-FI" sz="1400" dirty="0" err="1"/>
              <a:t>kv</a:t>
            </a:r>
            <a:r>
              <a:rPr lang="fi-FI" sz="1400" dirty="0"/>
              <a:t>-toiminta				-19 300 eur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400" dirty="0"/>
              <a:t>Hallinto ja viestintä: jäsenrekisteri, kotisivut, kokoukset,</a:t>
            </a:r>
            <a:br>
              <a:rPr lang="fi-FI" sz="1400" dirty="0"/>
            </a:br>
            <a:r>
              <a:rPr lang="fi-FI" sz="1400" dirty="0"/>
              <a:t>kirjanpito, taloushallinto, jäsenmaksut, sihteeri		-69 000 eur</a:t>
            </a:r>
            <a:br>
              <a:rPr lang="fi-FI" sz="1400" b="1" dirty="0"/>
            </a:br>
            <a:endParaRPr lang="fi-FI" sz="1400" dirty="0"/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fi-FI" sz="1400" b="1" dirty="0"/>
              <a:t>BUDJETIN KOKONAISTULOS (noin):			</a:t>
            </a:r>
            <a:r>
              <a:rPr lang="fi-FI" sz="1400" dirty="0"/>
              <a:t>-130 500 eur  </a:t>
            </a:r>
            <a:r>
              <a:rPr lang="fi-FI" sz="1400" dirty="0">
                <a:sym typeface="Wingdings" panose="05000000000000000000" pitchFamily="2" charset="2"/>
              </a:rPr>
              <a:t> Esitys hyväksytään ehdollisena riippuen 									kohdan 10 käsittelystä</a:t>
            </a:r>
            <a:endParaRPr lang="fi-FI" sz="1400" dirty="0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7CDDDB16-D4AF-3A75-0537-A36D5EADB202}"/>
              </a:ext>
            </a:extLst>
          </p:cNvPr>
          <p:cNvSpPr txBox="1"/>
          <p:nvPr/>
        </p:nvSpPr>
        <p:spPr>
          <a:xfrm>
            <a:off x="8184232" y="2132856"/>
            <a:ext cx="3744416" cy="18466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1600" b="1" dirty="0"/>
              <a:t>Ero ns. normaalibudjettiin</a:t>
            </a:r>
          </a:p>
          <a:p>
            <a:endParaRPr lang="fi-FI" sz="1600" dirty="0"/>
          </a:p>
          <a:p>
            <a:r>
              <a:rPr lang="fi-FI" sz="1600" dirty="0"/>
              <a:t>50 000 eur		Aalto POP</a:t>
            </a:r>
          </a:p>
          <a:p>
            <a:r>
              <a:rPr lang="fi-FI" sz="1600" dirty="0"/>
              <a:t>20 000 eur		Verkkomateriaali</a:t>
            </a:r>
          </a:p>
          <a:p>
            <a:r>
              <a:rPr lang="fi-FI" sz="1600" dirty="0"/>
              <a:t>10 000 eur		SGY 75v.</a:t>
            </a:r>
          </a:p>
          <a:p>
            <a:r>
              <a:rPr lang="fi-FI" sz="1600" dirty="0"/>
              <a:t>80 000 eur		YHTEENSÄ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9999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E278D86F-4D02-4037-BE7B-DD6CBF1CCF6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81"/>
            <a:ext cx="12288688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23392" y="270655"/>
            <a:ext cx="11305256" cy="11430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i-FI" sz="3600" dirty="0"/>
              <a:t>Toimintasuunnitelma 2026 – </a:t>
            </a:r>
            <a:r>
              <a:rPr lang="fi-FI" sz="2800" dirty="0" err="1"/>
              <a:t>highlights</a:t>
            </a:r>
            <a:endParaRPr lang="fi-FI" sz="2800" dirty="0"/>
          </a:p>
        </p:txBody>
      </p:sp>
      <p:sp>
        <p:nvSpPr>
          <p:cNvPr id="614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F6C749-D9A1-4EB2-B492-90296E44A506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C2D7CF07-37FE-4A2B-1C53-4BD0A34F1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2D0B3B3-B07F-DBE5-D5E1-8B44E0C0D262}"/>
              </a:ext>
            </a:extLst>
          </p:cNvPr>
          <p:cNvSpPr txBox="1"/>
          <p:nvPr/>
        </p:nvSpPr>
        <p:spPr>
          <a:xfrm>
            <a:off x="1055440" y="1859339"/>
            <a:ext cx="892899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SGY 75-vuotta </a:t>
            </a: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(perustettu 1951)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</a:rPr>
              <a:t>Vuosijuhlan järjestäminen: mukaan juhlatoimikuntaan? Mahdollinen muu juhlavuoteen liittyvä toiminta</a:t>
            </a:r>
          </a:p>
          <a:p>
            <a:pPr lvl="1"/>
            <a:endParaRPr lang="fi-FI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</a:rPr>
              <a:t>Suomenkielisen geotekniikan opetuksen edistäminen Aallossa: Pohjarakentamisen ja geotekniikan </a:t>
            </a: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</a:rPr>
              <a:t>POP –professuuri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</a:rPr>
              <a:t>SGY toimii hankkeen suojelijana ja edistäjänä. SGY koordinoi Aallon ja alan aktiivien kanssa rahoituksen hankintaa ja viestintää.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</a:rPr>
              <a:t>SGY osallistuu 5-vuotisen POP-hankkeen rahoitukseen yhteensä 50 000 eurolla kertakirjauksena vuoden 2026 budjettista (maksu 5 vuoden aikana).</a:t>
            </a:r>
          </a:p>
        </p:txBody>
      </p:sp>
    </p:spTree>
    <p:extLst>
      <p:ext uri="{BB962C8B-B14F-4D97-AF65-F5344CB8AC3E}">
        <p14:creationId xmlns:p14="http://schemas.microsoft.com/office/powerpoint/2010/main" val="877814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18CEE100-4C6A-4205-8E1C-220BD8ADF92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438"/>
            <a:ext cx="12239328" cy="6892438"/>
          </a:xfrm>
          <a:prstGeom prst="rect">
            <a:avLst/>
          </a:prstGeom>
        </p:spPr>
      </p:pic>
      <p:sp>
        <p:nvSpPr>
          <p:cNvPr id="7170" name="Title 6"/>
          <p:cNvSpPr>
            <a:spLocks noGrp="1"/>
          </p:cNvSpPr>
          <p:nvPr>
            <p:ph type="title"/>
          </p:nvPr>
        </p:nvSpPr>
        <p:spPr>
          <a:xfrm>
            <a:off x="695400" y="107384"/>
            <a:ext cx="7427912" cy="940966"/>
          </a:xfrm>
        </p:spPr>
        <p:txBody>
          <a:bodyPr/>
          <a:lstStyle/>
          <a:p>
            <a:pPr algn="l" eaLnBrk="1" hangingPunct="1"/>
            <a:r>
              <a:rPr lang="fi-FI" altLang="fi-FI" sz="3600" dirty="0"/>
              <a:t>Hallitus vuodelle 2026</a:t>
            </a:r>
          </a:p>
        </p:txBody>
      </p:sp>
      <p:sp>
        <p:nvSpPr>
          <p:cNvPr id="7171" name="Content Placeholder 7"/>
          <p:cNvSpPr>
            <a:spLocks noGrp="1"/>
          </p:cNvSpPr>
          <p:nvPr>
            <p:ph sz="half" idx="1"/>
          </p:nvPr>
        </p:nvSpPr>
        <p:spPr>
          <a:xfrm>
            <a:off x="695399" y="1202677"/>
            <a:ext cx="5376937" cy="476504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sz="1800" b="1" dirty="0">
                <a:ea typeface="Verdana" panose="020B0604030504040204" pitchFamily="34" charset="0"/>
              </a:rPr>
              <a:t>Erovuorossa:</a:t>
            </a: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r>
              <a:rPr lang="fi-FI" sz="1800" dirty="0">
                <a:ea typeface="Verdana" panose="020B0604030504040204" pitchFamily="34" charset="0"/>
              </a:rPr>
              <a:t>Juho Kallio, SRV (-22/-24)</a:t>
            </a: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r>
              <a:rPr lang="fi-FI" sz="1800" dirty="0">
                <a:ea typeface="Verdana" panose="020B0604030504040204" pitchFamily="34" charset="0"/>
              </a:rPr>
              <a:t>Jussi Kinnunen, </a:t>
            </a:r>
            <a:r>
              <a:rPr lang="fi-FI" sz="1800" spc="-100" dirty="0">
                <a:ea typeface="Verdana" panose="020B0604030504040204" pitchFamily="34" charset="0"/>
              </a:rPr>
              <a:t>Pirkan Rakentajapalvelu Oy (-22/-24)</a:t>
            </a: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r>
              <a:rPr lang="fi-FI" sz="1800" dirty="0">
                <a:ea typeface="Verdana" panose="020B0604030504040204" pitchFamily="34" charset="0"/>
              </a:rPr>
              <a:t>Hanna Rasi-Koskinen, Oulun amk </a:t>
            </a:r>
            <a:br>
              <a:rPr lang="fi-FI" sz="1800" dirty="0">
                <a:ea typeface="Verdana" panose="020B0604030504040204" pitchFamily="34" charset="0"/>
              </a:rPr>
            </a:br>
            <a:r>
              <a:rPr lang="fi-FI" sz="1800" dirty="0">
                <a:ea typeface="Verdana" panose="020B0604030504040204" pitchFamily="34" charset="0"/>
              </a:rPr>
              <a:t>(-22/-24)</a:t>
            </a:r>
          </a:p>
          <a:p>
            <a:pPr marL="0" indent="0" eaLnBrk="1" hangingPunct="1">
              <a:buNone/>
            </a:pPr>
            <a:endParaRPr lang="fi-FI" altLang="fi-FI" sz="1800" dirty="0">
              <a:ea typeface="Verdana" panose="020B0604030504040204" pitchFamily="34" charset="0"/>
            </a:endParaRPr>
          </a:p>
          <a:p>
            <a:pPr marL="0" indent="0" eaLnBrk="1" hangingPunct="1">
              <a:buNone/>
            </a:pPr>
            <a:r>
              <a:rPr lang="fi-FI" altLang="fi-FI" sz="1800" b="1" dirty="0">
                <a:ea typeface="Verdana" panose="020B0604030504040204" pitchFamily="34" charset="0"/>
              </a:rPr>
              <a:t>Hallituksessa jatkavat:</a:t>
            </a:r>
          </a:p>
          <a:p>
            <a:pPr>
              <a:buFont typeface="Symbol" panose="05050102010706020507" pitchFamily="18" charset="2"/>
              <a:buChar char=""/>
              <a:tabLst>
                <a:tab pos="1052830" algn="l"/>
              </a:tabLst>
            </a:pPr>
            <a:r>
              <a:rPr lang="fi-FI" altLang="fi-FI" sz="1800" dirty="0">
                <a:ea typeface="Verdana" panose="020B0604030504040204" pitchFamily="34" charset="0"/>
              </a:rPr>
              <a:t>Mirva Koskinen, pj, Helsingin kaupunki (-23/-25)</a:t>
            </a:r>
          </a:p>
          <a:p>
            <a:pPr eaLnBrk="1" hangingPunct="1">
              <a:defRPr/>
            </a:pPr>
            <a:r>
              <a:rPr lang="fi-FI" altLang="fi-FI" sz="1800" dirty="0">
                <a:ea typeface="Verdana" panose="020B0604030504040204" pitchFamily="34" charset="0"/>
              </a:rPr>
              <a:t>Salla Konttinen, Oulun yliopisto (-23/-25)</a:t>
            </a:r>
          </a:p>
          <a:p>
            <a:pPr eaLnBrk="1" hangingPunct="1">
              <a:defRPr/>
            </a:pPr>
            <a:r>
              <a:rPr lang="fi-FI" altLang="fi-FI" sz="1800" dirty="0">
                <a:ea typeface="Verdana" panose="020B0604030504040204" pitchFamily="34" charset="0"/>
              </a:rPr>
              <a:t>Monica Löfman, Ramboll Finland Oy ja Aalto-yliopisto (-23/-25)</a:t>
            </a:r>
          </a:p>
          <a:p>
            <a:pPr marL="0" indent="0">
              <a:buNone/>
              <a:tabLst>
                <a:tab pos="1052830" algn="l"/>
              </a:tabLst>
            </a:pPr>
            <a:endParaRPr lang="fi-FI" sz="1800" dirty="0"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fi-FI" sz="1800" dirty="0">
                <a:ea typeface="Verdana" panose="020B0604030504040204" pitchFamily="34" charset="0"/>
              </a:rPr>
              <a:t>(Suluissa hallituskauden alkamisvuosi)</a:t>
            </a:r>
          </a:p>
          <a:p>
            <a:pPr marL="0" indent="0">
              <a:buNone/>
            </a:pPr>
            <a:endParaRPr lang="fi-FI" sz="1400" dirty="0"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i-FI" sz="1400" dirty="0">
              <a:ea typeface="Verdana" panose="020B0604030504040204" pitchFamily="34" charset="0"/>
            </a:endParaRPr>
          </a:p>
        </p:txBody>
      </p:sp>
      <p:sp>
        <p:nvSpPr>
          <p:cNvPr id="7172" name="Content Placeholder 8"/>
          <p:cNvSpPr>
            <a:spLocks noGrp="1"/>
          </p:cNvSpPr>
          <p:nvPr>
            <p:ph sz="half" idx="2"/>
          </p:nvPr>
        </p:nvSpPr>
        <p:spPr>
          <a:xfrm>
            <a:off x="6119664" y="1215182"/>
            <a:ext cx="5688632" cy="4221776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1800" b="1" dirty="0">
                <a:ea typeface="Verdana" panose="020B0604030504040204" pitchFamily="34" charset="0"/>
              </a:rPr>
              <a:t>Esitetään</a:t>
            </a:r>
            <a:r>
              <a:rPr lang="fi-FI" altLang="fi-FI" sz="1800" dirty="0">
                <a:ea typeface="Verdana" panose="020B0604030504040204" pitchFamily="34" charset="0"/>
              </a:rPr>
              <a:t>, että </a:t>
            </a:r>
            <a:r>
              <a:rPr lang="fi-FI" altLang="fi-FI" sz="1800" b="1" dirty="0">
                <a:ea typeface="Verdana" panose="020B0604030504040204" pitchFamily="34" charset="0"/>
              </a:rPr>
              <a:t>hallituksen jäsenmääräksi </a:t>
            </a:r>
            <a:r>
              <a:rPr lang="fi-FI" altLang="fi-FI" sz="1800" dirty="0">
                <a:ea typeface="Verdana" panose="020B0604030504040204" pitchFamily="34" charset="0"/>
              </a:rPr>
              <a:t>sääntöjen sallima </a:t>
            </a:r>
            <a:r>
              <a:rPr lang="fi-FI" altLang="fi-FI" sz="1800" b="1" dirty="0">
                <a:ea typeface="Verdana" panose="020B0604030504040204" pitchFamily="34" charset="0"/>
              </a:rPr>
              <a:t>6 jäsentä</a:t>
            </a:r>
          </a:p>
          <a:p>
            <a:pPr marL="0" indent="0">
              <a:buNone/>
            </a:pPr>
            <a:r>
              <a:rPr lang="fi-FI" sz="1800" dirty="0">
                <a:ea typeface="Verdana" panose="020B0604030504040204" pitchFamily="34" charset="0"/>
              </a:rPr>
              <a:t>(pj + </a:t>
            </a:r>
            <a:r>
              <a:rPr lang="fi-FI" sz="1800" dirty="0" err="1">
                <a:ea typeface="Verdana" panose="020B0604030504040204" pitchFamily="34" charset="0"/>
              </a:rPr>
              <a:t>vpj</a:t>
            </a:r>
            <a:r>
              <a:rPr lang="fi-FI" sz="1800" dirty="0">
                <a:ea typeface="Verdana" panose="020B0604030504040204" pitchFamily="34" charset="0"/>
              </a:rPr>
              <a:t> + 3-5 jäsentä)</a:t>
            </a:r>
          </a:p>
          <a:p>
            <a:pPr marL="0" indent="0" eaLnBrk="1" hangingPunct="1">
              <a:buNone/>
              <a:defRPr/>
            </a:pPr>
            <a:endParaRPr lang="fi-FI" altLang="fi-FI" sz="1800" b="1" dirty="0">
              <a:ea typeface="Verdana" panose="020B060403050404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fi-FI" altLang="fi-FI" sz="1800" b="1" dirty="0">
                <a:ea typeface="Verdana" panose="020B0604030504040204" pitchFamily="34" charset="0"/>
              </a:rPr>
              <a:t>Ehdotus hallituksen jäseniksi 2026-2027:</a:t>
            </a:r>
          </a:p>
          <a:p>
            <a:r>
              <a:rPr lang="fi-FI" sz="1800" dirty="0"/>
              <a:t>Jyrki Pihlajamäki, KFS Finland Oy </a:t>
            </a:r>
          </a:p>
          <a:p>
            <a:r>
              <a:rPr lang="fi-FI" sz="1800" dirty="0"/>
              <a:t>Mikael Rantanen, A-Insinöörit Suunnittelu Oy</a:t>
            </a:r>
          </a:p>
          <a:p>
            <a:r>
              <a:rPr lang="fi-FI" sz="1800" dirty="0"/>
              <a:t>Teemu Tapaninen, </a:t>
            </a:r>
            <a:r>
              <a:rPr lang="fi-FI" sz="1800" dirty="0" err="1"/>
              <a:t>Sitowise</a:t>
            </a:r>
            <a:r>
              <a:rPr lang="fi-FI" sz="1800" dirty="0"/>
              <a:t> Oy.</a:t>
            </a:r>
          </a:p>
          <a:p>
            <a:pPr marL="0" indent="0" eaLnBrk="1" hangingPunct="1">
              <a:buNone/>
              <a:defRPr/>
            </a:pPr>
            <a:endParaRPr lang="fi-FI" altLang="fi-FI" sz="1800" dirty="0">
              <a:ea typeface="Verdana" panose="020B0604030504040204" pitchFamily="34" charset="0"/>
              <a:cs typeface="Calibri Light" panose="020F0302020204030204" pitchFamily="34" charset="0"/>
            </a:endParaRPr>
          </a:p>
          <a:p>
            <a:pPr eaLnBrk="1" hangingPunct="1">
              <a:defRPr/>
            </a:pPr>
            <a:r>
              <a:rPr lang="fi-FI" altLang="fi-FI" sz="1800" dirty="0">
                <a:ea typeface="Verdana" panose="020B0604030504040204" pitchFamily="34" charset="0"/>
                <a:cs typeface="Calibri Light" panose="020F0302020204030204" pitchFamily="34" charset="0"/>
              </a:rPr>
              <a:t>Hallitus valitsee keskuudestaan </a:t>
            </a:r>
            <a:r>
              <a:rPr lang="fi-FI" altLang="fi-FI" sz="1800" b="1" dirty="0">
                <a:ea typeface="Verdana" panose="020B0604030504040204" pitchFamily="34" charset="0"/>
                <a:cs typeface="Calibri Light" panose="020F0302020204030204" pitchFamily="34" charset="0"/>
              </a:rPr>
              <a:t>varapuheenjohtajan</a:t>
            </a:r>
            <a:r>
              <a:rPr lang="fi-FI" altLang="fi-FI" sz="1800" dirty="0">
                <a:ea typeface="Verdana" panose="020B0604030504040204" pitchFamily="34" charset="0"/>
                <a:cs typeface="Calibri Light" panose="020F0302020204030204" pitchFamily="34" charset="0"/>
              </a:rPr>
              <a:t>.</a:t>
            </a:r>
          </a:p>
          <a:p>
            <a:pPr eaLnBrk="1" hangingPunct="1">
              <a:defRPr/>
            </a:pPr>
            <a:endParaRPr lang="fi-FI" altLang="fi-FI" sz="1800" dirty="0">
              <a:ea typeface="Verdana" panose="020B0604030504040204" pitchFamily="34" charset="0"/>
              <a:cs typeface="Calibri Light" panose="020F0302020204030204" pitchFamily="34" charset="0"/>
            </a:endParaRPr>
          </a:p>
          <a:p>
            <a:pPr eaLnBrk="1" hangingPunct="1">
              <a:defRPr/>
            </a:pPr>
            <a:r>
              <a:rPr lang="fi-FI" altLang="fi-FI" sz="1800" b="1" dirty="0">
                <a:ea typeface="Verdana" panose="020B0604030504040204" pitchFamily="34" charset="0"/>
                <a:cs typeface="Calibri Light" panose="020F0302020204030204" pitchFamily="34" charset="0"/>
              </a:rPr>
              <a:t>Sihteerinä</a:t>
            </a:r>
            <a:r>
              <a:rPr lang="fi-FI" altLang="fi-FI" sz="1800" dirty="0">
                <a:ea typeface="Verdana" panose="020B0604030504040204" pitchFamily="34" charset="0"/>
                <a:cs typeface="Calibri Light" panose="020F0302020204030204" pitchFamily="34" charset="0"/>
              </a:rPr>
              <a:t> toimii SGY-RIL-yhteistyösopimuksella Pia Vasko.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8C3AF3-93E0-49A8-9D47-D9A2FEC42E21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fi-FI" altLang="fi-FI" sz="1200" dirty="0">
              <a:solidFill>
                <a:srgbClr val="898989"/>
              </a:solidFill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BFFB2310-41AE-6990-9243-EC01726E5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ulko, aita, rakennus, silta&#10;&#10;Kuvaus luotu automaattisesti">
            <a:extLst>
              <a:ext uri="{FF2B5EF4-FFF2-40B4-BE49-F238E27FC236}">
                <a16:creationId xmlns:a16="http://schemas.microsoft.com/office/drawing/2014/main" id="{863AA924-907E-4495-AD6D-175EC0F528F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23392" y="279918"/>
            <a:ext cx="9903883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600" dirty="0"/>
              <a:t>Tilintarkastajien valinta vuodelle 2026</a:t>
            </a:r>
          </a:p>
        </p:txBody>
      </p:sp>
      <p:sp>
        <p:nvSpPr>
          <p:cNvPr id="922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733423-42CA-41BB-8ED2-046F8A2D3226}" type="slidenum">
              <a:rPr lang="fi-FI" altLang="fi-FI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fi-FI" altLang="fi-FI" sz="1200">
              <a:solidFill>
                <a:srgbClr val="898989"/>
              </a:solidFill>
            </a:endParaRPr>
          </a:p>
        </p:txBody>
      </p:sp>
      <p:sp>
        <p:nvSpPr>
          <p:cNvPr id="9" name="Sisällön paikkamerkki 1"/>
          <p:cNvSpPr txBox="1">
            <a:spLocks/>
          </p:cNvSpPr>
          <p:nvPr/>
        </p:nvSpPr>
        <p:spPr>
          <a:xfrm>
            <a:off x="1236807" y="1556792"/>
            <a:ext cx="8677052" cy="416175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8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4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fi-FI" sz="1800" dirty="0">
                <a:ea typeface="Verdana" panose="020B0604030504040204" pitchFamily="34" charset="0"/>
              </a:rPr>
              <a:t>Ehdotetaan valittavaksi tilintarkastusyhteisöksi:</a:t>
            </a:r>
            <a:endParaRPr lang="fi-FI" sz="1800" dirty="0"/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fi-FI" sz="1800" b="1" dirty="0">
              <a:ea typeface="Verdana" panose="020B0604030504040204" pitchFamily="34" charset="0"/>
            </a:endParaRPr>
          </a:p>
          <a:p>
            <a:pPr>
              <a:buFont typeface="Symbol" panose="05050102010706020507" pitchFamily="18" charset="2"/>
              <a:buChar char=""/>
            </a:pPr>
            <a:r>
              <a:rPr lang="fi-FI" sz="1800" b="1" dirty="0"/>
              <a:t>SYS Audit Oy</a:t>
            </a:r>
            <a:r>
              <a:rPr lang="fi-FI" sz="1800" dirty="0"/>
              <a:t>, jossa ilmoitettuna vastuullisena tilintarkastajana toimii Christian Klemetti (HT) ja varalla Antti </a:t>
            </a:r>
            <a:r>
              <a:rPr lang="fi-FI" sz="1800" dirty="0" err="1"/>
              <a:t>Nurmonen</a:t>
            </a:r>
            <a:r>
              <a:rPr lang="fi-FI" sz="1800" dirty="0"/>
              <a:t> (KHT)</a:t>
            </a:r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br>
              <a:rPr lang="fi-FI" sz="1800" dirty="0"/>
            </a:br>
            <a:endParaRPr lang="fi-FI" sz="1800" dirty="0"/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fi-FI" sz="1800" dirty="0"/>
              <a:t>Ehdotetaan valittavaksi </a:t>
            </a:r>
            <a:r>
              <a:rPr lang="fi-FI" sz="1800" b="1" dirty="0"/>
              <a:t>toiminnantarkastajaksi</a:t>
            </a:r>
            <a:r>
              <a:rPr lang="fi-FI" sz="1800" dirty="0"/>
              <a:t>:</a:t>
            </a:r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fi-FI" sz="1800" dirty="0"/>
          </a:p>
          <a:p>
            <a:pPr fontAlgn="auto">
              <a:lnSpc>
                <a:spcPct val="130000"/>
              </a:lnSpc>
              <a:spcAft>
                <a:spcPts val="0"/>
              </a:spcAft>
              <a:buClr>
                <a:schemeClr val="accent2"/>
              </a:buClr>
              <a:defRPr/>
            </a:pPr>
            <a:r>
              <a:rPr lang="fi-FI" sz="1800" dirty="0"/>
              <a:t>Toiminnantarkastaja	Risto Niinimäki (Helsingin kaupunki)</a:t>
            </a:r>
            <a:endParaRPr lang="fi-FI" sz="2000" dirty="0"/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A75D34B2-CA30-7305-C850-0C5885511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1791" y="6494465"/>
            <a:ext cx="5200393" cy="227011"/>
          </a:xfrm>
        </p:spPr>
        <p:txBody>
          <a:bodyPr/>
          <a:lstStyle/>
          <a:p>
            <a:pPr>
              <a:defRPr/>
            </a:pPr>
            <a:r>
              <a:rPr lang="fi-FI" dirty="0"/>
              <a:t>Suomen </a:t>
            </a:r>
            <a:r>
              <a:rPr lang="fi-FI" dirty="0" err="1"/>
              <a:t>Geoteknillinen</a:t>
            </a:r>
            <a:r>
              <a:rPr lang="fi-FI" dirty="0"/>
              <a:t> yhdistys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Geotechnical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GY">
      <a:dk1>
        <a:sysClr val="windowText" lastClr="000000"/>
      </a:dk1>
      <a:lt1>
        <a:sysClr val="window" lastClr="FFFFFF"/>
      </a:lt1>
      <a:dk2>
        <a:srgbClr val="0070C0"/>
      </a:dk2>
      <a:lt2>
        <a:srgbClr val="EEECE1"/>
      </a:lt2>
      <a:accent1>
        <a:srgbClr val="0F4DC7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F4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851D4E252DAD945A25EB139A36AB564" ma:contentTypeVersion="18" ma:contentTypeDescription="Luo uusi asiakirja." ma:contentTypeScope="" ma:versionID="42ad5629d17dffbf896d528bd63ffd99">
  <xsd:schema xmlns:xsd="http://www.w3.org/2001/XMLSchema" xmlns:xs="http://www.w3.org/2001/XMLSchema" xmlns:p="http://schemas.microsoft.com/office/2006/metadata/properties" xmlns:ns2="529449d6-dcad-4d40-8f82-4f47086bdf92" xmlns:ns3="78295812-0ba5-4a5d-a75f-4f6a71a4b6a5" targetNamespace="http://schemas.microsoft.com/office/2006/metadata/properties" ma:root="true" ma:fieldsID="ae195ca3392c7cf0fefca9192d3620aa" ns2:_="" ns3:_="">
    <xsd:import namespace="529449d6-dcad-4d40-8f82-4f47086bdf92"/>
    <xsd:import namespace="78295812-0ba5-4a5d-a75f-4f6a71a4b6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9449d6-dcad-4d40-8f82-4f47086bdf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2937e70-1053-4ffb-8d46-2e1acb9202ae}" ma:internalName="TaxCatchAll" ma:showField="CatchAllData" ma:web="529449d6-dcad-4d40-8f82-4f47086bdf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295812-0ba5-4a5d-a75f-4f6a71a4b6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Kuvien tunnisteet" ma:readOnly="false" ma:fieldId="{5cf76f15-5ced-4ddc-b409-7134ff3c332f}" ma:taxonomyMulti="true" ma:sspId="dc900aae-d616-4a65-86e9-3f041357f4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9449d6-dcad-4d40-8f82-4f47086bdf92" xsi:nil="true"/>
    <lcf76f155ced4ddcb4097134ff3c332f xmlns="78295812-0ba5-4a5d-a75f-4f6a71a4b6a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D4D783-E293-46ED-9356-7B557EA0AC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9449d6-dcad-4d40-8f82-4f47086bdf92"/>
    <ds:schemaRef ds:uri="78295812-0ba5-4a5d-a75f-4f6a71a4b6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CF4AD9-E064-4791-8044-2BFAEFB35B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9B48B9-D52A-41B0-B411-A72C2D0FFD32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purl.org/dc/elements/1.1/"/>
    <ds:schemaRef ds:uri="78295812-0ba5-4a5d-a75f-4f6a71a4b6a5"/>
    <ds:schemaRef ds:uri="http://schemas.microsoft.com/office/2006/metadata/properties"/>
    <ds:schemaRef ds:uri="http://purl.org/dc/terms/"/>
    <ds:schemaRef ds:uri="http://schemas.microsoft.com/office/2006/documentManagement/types"/>
    <ds:schemaRef ds:uri="529449d6-dcad-4d40-8f82-4f47086bdf92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1295</Words>
  <Application>Microsoft Office PowerPoint</Application>
  <PresentationFormat>Laajakuva</PresentationFormat>
  <Paragraphs>172</Paragraphs>
  <Slides>15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Symbol</vt:lpstr>
      <vt:lpstr>Verdana</vt:lpstr>
      <vt:lpstr>Wingdings</vt:lpstr>
      <vt:lpstr>Office Theme</vt:lpstr>
      <vt:lpstr>PowerPoint-esitys</vt:lpstr>
      <vt:lpstr>Esityslista</vt:lpstr>
      <vt:lpstr>Jäsenmaksut vuodelle 2026</vt:lpstr>
      <vt:lpstr>SGY:n tasekehitys</vt:lpstr>
      <vt:lpstr>SGY:n budjetti vrt tulos</vt:lpstr>
      <vt:lpstr>Talousarvio 2026 – yhteenveto</vt:lpstr>
      <vt:lpstr>Toimintasuunnitelma 2026 – highlights</vt:lpstr>
      <vt:lpstr>Hallitus vuodelle 2026</vt:lpstr>
      <vt:lpstr>Tilintarkastajien valinta vuodelle 2026</vt:lpstr>
      <vt:lpstr>Vaalitoimikunnan valinta</vt:lpstr>
      <vt:lpstr>Suomenkielisen geotekniikan opetuksen edistäminen Aallossa:   Alan rahoittama suomenkielinen työelämäprofessuuri (Professor of Practice) geotekniikkaan ja kestävään pohjarakentamiseen </vt:lpstr>
      <vt:lpstr>Suomenkielisen geotekniikan opetuksen edistäminen Aallossa:  Alan rahoittama suomenkielinen työelämäprofessuuri (Professor of Practice) geotekniikkaan ja kestävään pohjarakentamiseen 1/3 </vt:lpstr>
      <vt:lpstr>Suomenkielisen geotekniikan opetuksen edistäminen Aallossa:  Alan rahoittama suomenkielinen työelämäprofessuuri (Professor of Practice) geotekniikkaan ja kestävään pohjarakentamiseen 2/3</vt:lpstr>
      <vt:lpstr>PowerPoint-esitys</vt:lpstr>
      <vt:lpstr>  Muut mahdolliset asiat ja evästyskeskustelu   Kiitos kokoukseen osallistumisesta!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Pia Vasko</dc:creator>
  <cp:lastModifiedBy>Pia Vasko</cp:lastModifiedBy>
  <cp:revision>2</cp:revision>
  <cp:lastPrinted>2022-11-02T10:52:40Z</cp:lastPrinted>
  <dcterms:created xsi:type="dcterms:W3CDTF">2019-10-11T08:17:02Z</dcterms:created>
  <dcterms:modified xsi:type="dcterms:W3CDTF">2025-10-31T08:56:37Z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0x010100C851D4E252DAD945A25EB139A36AB564</vt:lpwstr>
  </property>
  <property fmtid="{D5CDD505-2E9C-101B-9397-08002B2CF9AE}" pid="3" name="MediaServiceImageTags">
    <vt:lpwstr/>
  </property>
  <property fmtid="{D5CDD505-2E9C-101B-9397-08002B2CF9AE}" pid="4" name="MSIP_Label_f35e945f-875f-47b7-87fa-10b3524d17f5_Enabled">
    <vt:lpwstr>true</vt:lpwstr>
  </property>
  <property fmtid="{D5CDD505-2E9C-101B-9397-08002B2CF9AE}" pid="5" name="MSIP_Label_f35e945f-875f-47b7-87fa-10b3524d17f5_SetDate">
    <vt:lpwstr>2025-10-29T06:49:38Z</vt:lpwstr>
  </property>
  <property fmtid="{D5CDD505-2E9C-101B-9397-08002B2CF9AE}" pid="6" name="MSIP_Label_f35e945f-875f-47b7-87fa-10b3524d17f5_Method">
    <vt:lpwstr>Standard</vt:lpwstr>
  </property>
  <property fmtid="{D5CDD505-2E9C-101B-9397-08002B2CF9AE}" pid="7" name="MSIP_Label_f35e945f-875f-47b7-87fa-10b3524d17f5_Name">
    <vt:lpwstr>Julkinen (harkinnanvaraisesti)</vt:lpwstr>
  </property>
  <property fmtid="{D5CDD505-2E9C-101B-9397-08002B2CF9AE}" pid="8" name="MSIP_Label_f35e945f-875f-47b7-87fa-10b3524d17f5_SiteId">
    <vt:lpwstr>3feb6bc1-d722-4726-966c-5b58b64df752</vt:lpwstr>
  </property>
  <property fmtid="{D5CDD505-2E9C-101B-9397-08002B2CF9AE}" pid="9" name="MSIP_Label_f35e945f-875f-47b7-87fa-10b3524d17f5_ActionId">
    <vt:lpwstr>9e0be138-9966-4b6b-b5b7-3b314f663753</vt:lpwstr>
  </property>
  <property fmtid="{D5CDD505-2E9C-101B-9397-08002B2CF9AE}" pid="10" name="MSIP_Label_f35e945f-875f-47b7-87fa-10b3524d17f5_ContentBits">
    <vt:lpwstr>0</vt:lpwstr>
  </property>
  <property fmtid="{D5CDD505-2E9C-101B-9397-08002B2CF9AE}" pid="11" name="MSIP_Label_f35e945f-875f-47b7-87fa-10b3524d17f5_Tag">
    <vt:lpwstr>10, 3, 0, 1</vt:lpwstr>
  </property>
</Properties>
</file>