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4816" r:id="rId5"/>
  </p:sldMasterIdLst>
  <p:notesMasterIdLst>
    <p:notesMasterId r:id="rId20"/>
  </p:notesMasterIdLst>
  <p:handoutMasterIdLst>
    <p:handoutMasterId r:id="rId21"/>
  </p:handoutMasterIdLst>
  <p:sldIdLst>
    <p:sldId id="257" r:id="rId6"/>
    <p:sldId id="640" r:id="rId7"/>
    <p:sldId id="628" r:id="rId8"/>
    <p:sldId id="629" r:id="rId9"/>
    <p:sldId id="630" r:id="rId10"/>
    <p:sldId id="631" r:id="rId11"/>
    <p:sldId id="636" r:id="rId12"/>
    <p:sldId id="633" r:id="rId13"/>
    <p:sldId id="632" r:id="rId14"/>
    <p:sldId id="634" r:id="rId15"/>
    <p:sldId id="637" r:id="rId16"/>
    <p:sldId id="639" r:id="rId17"/>
    <p:sldId id="638" r:id="rId18"/>
    <p:sldId id="262" r:id="rId19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87886" autoAdjust="0"/>
  </p:normalViewPr>
  <p:slideViewPr>
    <p:cSldViewPr snapToGrid="0" snapToObjects="1">
      <p:cViewPr varScale="1">
        <p:scale>
          <a:sx n="60" d="100"/>
          <a:sy n="60" d="100"/>
        </p:scale>
        <p:origin x="1746" y="267"/>
      </p:cViewPr>
      <p:guideLst>
        <p:guide orient="horz"/>
        <p:guide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 Vasko" userId="86696f73-0da3-4068-a17b-2c825df5b2bd" providerId="ADAL" clId="{92BEE2E2-9D32-4E0A-B626-B52D10FB9BC2}"/>
    <pc:docChg chg="modSld">
      <pc:chgData name="Pia Vasko" userId="86696f73-0da3-4068-a17b-2c825df5b2bd" providerId="ADAL" clId="{92BEE2E2-9D32-4E0A-B626-B52D10FB9BC2}" dt="2025-10-31T08:57:48.276" v="0" actId="20577"/>
      <pc:docMkLst>
        <pc:docMk/>
      </pc:docMkLst>
      <pc:sldChg chg="modSp mod">
        <pc:chgData name="Pia Vasko" userId="86696f73-0da3-4068-a17b-2c825df5b2bd" providerId="ADAL" clId="{92BEE2E2-9D32-4E0A-B626-B52D10FB9BC2}" dt="2025-10-31T08:57:48.276" v="0" actId="20577"/>
        <pc:sldMkLst>
          <pc:docMk/>
          <pc:sldMk cId="1629729085" sldId="257"/>
        </pc:sldMkLst>
        <pc:spChg chg="mod">
          <ac:chgData name="Pia Vasko" userId="86696f73-0da3-4068-a17b-2c825df5b2bd" providerId="ADAL" clId="{92BEE2E2-9D32-4E0A-B626-B52D10FB9BC2}" dt="2025-10-31T08:57:48.276" v="0" actId="20577"/>
          <ac:spMkLst>
            <pc:docMk/>
            <pc:sldMk cId="1629729085" sldId="257"/>
            <ac:spMk id="5" creationId="{A182234F-4A69-4B60-8621-3ED867BAEB1F}"/>
          </ac:spMkLst>
        </pc:spChg>
      </pc:sldChg>
    </pc:docChg>
  </pc:docChgLst>
  <pc:docChgLst>
    <pc:chgData name="Koskinen Mirva" userId="a5882b0a-e72c-485e-873d-d46b88c2ddf7" providerId="ADAL" clId="{9D75131D-8B0A-4719-B2BB-DF381473AED6}"/>
    <pc:docChg chg="modSld">
      <pc:chgData name="Koskinen Mirva" userId="a5882b0a-e72c-485e-873d-d46b88c2ddf7" providerId="ADAL" clId="{9D75131D-8B0A-4719-B2BB-DF381473AED6}" dt="2025-10-30T13:15:40.793" v="0" actId="20577"/>
      <pc:docMkLst>
        <pc:docMk/>
      </pc:docMkLst>
      <pc:sldChg chg="modSp mod">
        <pc:chgData name="Koskinen Mirva" userId="a5882b0a-e72c-485e-873d-d46b88c2ddf7" providerId="ADAL" clId="{9D75131D-8B0A-4719-B2BB-DF381473AED6}" dt="2025-10-30T13:15:40.793" v="0" actId="20577"/>
        <pc:sldMkLst>
          <pc:docMk/>
          <pc:sldMk cId="2624879195" sldId="631"/>
        </pc:sldMkLst>
        <pc:spChg chg="mod">
          <ac:chgData name="Koskinen Mirva" userId="a5882b0a-e72c-485e-873d-d46b88c2ddf7" providerId="ADAL" clId="{9D75131D-8B0A-4719-B2BB-DF381473AED6}" dt="2025-10-30T13:15:40.793" v="0" actId="20577"/>
          <ac:spMkLst>
            <pc:docMk/>
            <pc:sldMk cId="2624879195" sldId="631"/>
            <ac:spMk id="3" creationId="{699DAD90-7DA7-7ED2-1584-426580C179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10/31/2025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31.10.2025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20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hyperlink" Target="https://www.facebook.com/AaltoUniversitySchoolOfEngineering" TargetMode="External"/><Relationship Id="rId5" Type="http://schemas.openxmlformats.org/officeDocument/2006/relationships/hyperlink" Target="https://twitter.com/AaltoEN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instagram.com/aalto.eng/" TargetMode="Externa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06074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620693"/>
            <a:ext cx="9144000" cy="2373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435956" y="666460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1" y="6616341"/>
            <a:ext cx="3808069" cy="256359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sz="1000" baseline="0" noProof="0" dirty="0">
                <a:solidFill>
                  <a:schemeClr val="tx1"/>
                </a:solidFill>
              </a:rPr>
              <a:t>Wooden Structures, Espoo, December 2021</a:t>
            </a:r>
            <a:endParaRPr lang="en-GB" sz="1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7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2184180"/>
            <a:ext cx="7948556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3429000"/>
            <a:ext cx="7998597" cy="66851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5620518"/>
            <a:ext cx="2464025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6013077"/>
            <a:ext cx="2464025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1699341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1195599"/>
            <a:ext cx="3869137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2375064"/>
            <a:ext cx="3869137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725510"/>
            <a:ext cx="3869137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4118068"/>
            <a:ext cx="3869137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6858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Click icon to add image.</a:t>
            </a:r>
          </a:p>
          <a:p>
            <a:r>
              <a:rPr lang="fi-FI" noProof="0"/>
              <a:t>Fit the image to frame </a:t>
            </a:r>
            <a:br>
              <a:rPr lang="fi-FI" noProof="0"/>
            </a:br>
            <a:r>
              <a:rPr lang="fi-FI" noProof="0"/>
              <a:t>by choosing: </a:t>
            </a:r>
            <a:br>
              <a:rPr lang="fi-FI" noProof="0"/>
            </a:br>
            <a:r>
              <a:rPr lang="fi-FI" noProof="0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1699341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37918"/>
            <a:ext cx="8492897" cy="1332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655289"/>
            <a:ext cx="8492897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Your text here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004355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8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35940"/>
            <a:ext cx="8497093" cy="1355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797052"/>
            <a:ext cx="4150122" cy="3914949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Your text here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797052"/>
            <a:ext cx="4078684" cy="3914949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Your text here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004355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4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Click icon to add image</a:t>
            </a:r>
            <a:br>
              <a:rPr lang="fi-FI" noProof="0"/>
            </a:br>
            <a:br>
              <a:rPr lang="fi-FI" noProof="0"/>
            </a:br>
            <a:r>
              <a:rPr lang="fi-FI" noProof="0"/>
              <a:t>Fit the image to frame </a:t>
            </a:r>
            <a:br>
              <a:rPr lang="fi-FI" noProof="0"/>
            </a:br>
            <a:r>
              <a:rPr lang="fi-FI" noProof="0"/>
              <a:t>by choosing: </a:t>
            </a:r>
            <a:br>
              <a:rPr lang="fi-FI" noProof="0"/>
            </a:br>
            <a:r>
              <a:rPr lang="fi-FI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811384"/>
            <a:ext cx="405222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6401"/>
            <a:ext cx="4052221" cy="1388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004355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7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6858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Click icon to add image.</a:t>
            </a:r>
            <a:br>
              <a:rPr lang="fi-FI" noProof="0"/>
            </a:br>
            <a:br>
              <a:rPr lang="fi-FI" noProof="0"/>
            </a:br>
            <a:r>
              <a:rPr lang="fi-FI" noProof="0"/>
              <a:t>Fit the image to frame </a:t>
            </a:r>
            <a:br>
              <a:rPr lang="fi-FI" noProof="0"/>
            </a:br>
            <a:r>
              <a:rPr lang="fi-FI" noProof="0"/>
              <a:t>by choosing: </a:t>
            </a:r>
            <a:br>
              <a:rPr lang="fi-FI" noProof="0"/>
            </a:br>
            <a:r>
              <a:rPr lang="fi-FI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92152"/>
            <a:ext cx="4218160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0811"/>
            <a:ext cx="1918117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76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2"/>
            <a:ext cx="9144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2345901"/>
            <a:ext cx="7669159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0811"/>
            <a:ext cx="1918117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2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7914"/>
            <a:ext cx="8497093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611085"/>
            <a:ext cx="8497093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6230321"/>
            <a:ext cx="20574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004355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7914"/>
            <a:ext cx="8497093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6230321"/>
            <a:ext cx="20574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004355" cy="1142400"/>
          </a:xfrm>
          <a:prstGeom prst="rect">
            <a:avLst/>
          </a:prstGeom>
        </p:spPr>
      </p:pic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2A4796CE-4102-4AB6-80BA-B621476D4410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9" y="1611085"/>
            <a:ext cx="8497093" cy="4104515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920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36945"/>
            <a:ext cx="8489928" cy="1327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0811"/>
            <a:ext cx="1918117" cy="1142400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71B8F2-81D3-4132-AEBD-AEECEA9F8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3253683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0"/>
              <a:t>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9C8D7A4-4189-445C-9A2F-64E7DF8EEE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3253683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6BEA4E6-E956-45BE-A27D-01D448BD78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603863"/>
            <a:ext cx="1116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0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220A2D5-8DC1-4F51-B927-2C45A0098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603863"/>
            <a:ext cx="1116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0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84EFAB4-F5A7-43F0-8A47-A937EF9E54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603863"/>
            <a:ext cx="1116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0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0E4BE795-873D-40C1-937D-1F0CFD6246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603863"/>
            <a:ext cx="1116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0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8448C555-209A-473E-A89B-F36D9E76DD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603863"/>
            <a:ext cx="1116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0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B69981D-6FCC-4FD2-B201-BB1AD11229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3253683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62B24E1-4DED-43A7-AFF1-73C56CC58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3253683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047512C-46C9-4FC8-A62C-F369B895F0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3253683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56424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6230321"/>
            <a:ext cx="20574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7686"/>
            <a:ext cx="8497093" cy="151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18" name="Kuv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004355" cy="1142400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E561895-1B07-4A6C-87DC-E977387E59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603200"/>
            <a:ext cx="1116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1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8CED6253-B842-403D-A2E3-D4A146C28E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603200"/>
            <a:ext cx="1116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611050F3-3B42-4164-A017-CD6889F2F4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603200"/>
            <a:ext cx="1116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A7DED822-C914-43BD-B716-323A51992F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603200"/>
            <a:ext cx="1116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A62AF9F1-DE77-4729-BD02-A58FBF30D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603200"/>
            <a:ext cx="1116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D4AE9DB-3CC5-4B91-84D9-881D01EF01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3254400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1B9D80D-B229-4FA2-928A-8FAAC0F8569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3254400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DB9350E7-A91C-4490-9D37-AD808E5D3DA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3254400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0376EEB-EEA1-45EF-A612-5FECAFE659EA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3254400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718555D-8404-4840-B551-565788C9C36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3254400"/>
            <a:ext cx="1539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80326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0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6" y="4757801"/>
            <a:ext cx="1709289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0" dirty="0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819522"/>
            <a:ext cx="5995987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noProof="0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1699341" cy="2232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28C79646-D2BF-4FC9-80F1-5BABB8DDF5CE}"/>
              </a:ext>
            </a:extLst>
          </p:cNvPr>
          <p:cNvGrpSpPr/>
          <p:nvPr userDrawn="1"/>
        </p:nvGrpSpPr>
        <p:grpSpPr>
          <a:xfrm>
            <a:off x="3080872" y="3780875"/>
            <a:ext cx="2982257" cy="5588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D66B9343-EA94-4474-9264-8781F4A0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B2D29C4F-E083-46CA-A784-7865507A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65B09835-3C42-42BA-8A6F-AA0FCED4A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2AACECB0-4314-4855-8EC3-17472D052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F7E0C8CB-95A9-4840-9777-E9FAE002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866B5B7C-F1C6-4D7F-B4FC-4A9C3B0B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182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06073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06073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92" y="5665771"/>
            <a:ext cx="2741876" cy="10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February</a:t>
            </a:r>
            <a:r>
              <a:rPr lang="fi-FI" dirty="0"/>
              <a:t> 2018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Gerhard Fink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92" y="5665771"/>
            <a:ext cx="2741875" cy="10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February</a:t>
            </a:r>
            <a:r>
              <a:rPr lang="fi-FI" dirty="0"/>
              <a:t> 2018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Gerhard Fink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92" y="5665771"/>
            <a:ext cx="2741875" cy="10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95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7965-915F-4C8A-ACCC-087472364D8F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1A5-0160-4326-A579-87A2A50F6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Gerhard Fink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February</a:t>
            </a:r>
            <a:r>
              <a:rPr lang="de-DE" dirty="0"/>
              <a:t> 2018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4" r:id="rId2"/>
    <p:sldLayoutId id="2147484797" r:id="rId3"/>
    <p:sldLayoutId id="2147484800" r:id="rId4"/>
    <p:sldLayoutId id="2147484803" r:id="rId5"/>
    <p:sldLayoutId id="2147484806" r:id="rId6"/>
    <p:sldLayoutId id="2147484809" r:id="rId7"/>
    <p:sldLayoutId id="2147484812" r:id="rId8"/>
    <p:sldLayoutId id="2147484813" r:id="rId9"/>
    <p:sldLayoutId id="2147484815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6230321"/>
            <a:ext cx="20574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878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  <p:sldLayoutId id="214748482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82234F-4A69-4B60-8621-3ED867BAEB1F}"/>
              </a:ext>
            </a:extLst>
          </p:cNvPr>
          <p:cNvSpPr txBox="1">
            <a:spLocks/>
          </p:cNvSpPr>
          <p:nvPr/>
        </p:nvSpPr>
        <p:spPr>
          <a:xfrm>
            <a:off x="421748" y="3025400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200" b="1" kern="1200" spc="-200">
                <a:solidFill>
                  <a:schemeClr val="bg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6000" dirty="0" err="1">
                <a:solidFill>
                  <a:schemeClr val="tx1"/>
                </a:solidFill>
              </a:rPr>
              <a:t>Kestävän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pohjarakentamisen</a:t>
            </a:r>
            <a:r>
              <a:rPr lang="en-GB" sz="6000" dirty="0">
                <a:solidFill>
                  <a:schemeClr val="tx1"/>
                </a:solidFill>
              </a:rPr>
              <a:t> ja </a:t>
            </a:r>
            <a:r>
              <a:rPr lang="en-GB" sz="6000" dirty="0" err="1">
                <a:solidFill>
                  <a:schemeClr val="tx1"/>
                </a:solidFill>
              </a:rPr>
              <a:t>geotekniikan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työelämäprofessori</a:t>
            </a:r>
            <a:r>
              <a:rPr lang="en-GB" sz="6000" dirty="0">
                <a:solidFill>
                  <a:schemeClr val="tx1"/>
                </a:solidFill>
              </a:rPr>
              <a:t> POP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30.10.2025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2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3066-58C2-7B49-6EA5-721E659AB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7281-6F79-79F3-4288-C49ED688B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Ratkaisu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uusi</a:t>
            </a:r>
            <a:r>
              <a:rPr lang="en-US" dirty="0">
                <a:solidFill>
                  <a:schemeClr val="tx1"/>
                </a:solidFill>
              </a:rPr>
              <a:t> POP </a:t>
            </a:r>
            <a:r>
              <a:rPr lang="en-US" dirty="0" err="1">
                <a:solidFill>
                  <a:schemeClr val="tx1"/>
                </a:solidFill>
              </a:rPr>
              <a:t>professuuri</a:t>
            </a:r>
            <a:r>
              <a:rPr lang="en-US" dirty="0">
                <a:solidFill>
                  <a:schemeClr val="tx1"/>
                </a:solidFill>
              </a:rPr>
              <a:t>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3402-5508-805C-B942-64A5EE2493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292353"/>
            <a:ext cx="8085599" cy="42248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Vain tukemalla lahjoituksin uutta POP-paikkaa ala voi varmistaa, että suomenkielinen opetus jatkuu edelleen Aallossa.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Tyypillisesti viisivuotiseen 100 % POP-paikkaan tarvittava rahoitus on 650 000-700 000 euroa, eli 130 000€/v – 140 000€/v.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Itse lahjoituksen teko tapahtuu tekemällä lahjakirja. Rahoittaja voi sitoutua lahjoituksen jo aiemmin, mutta varsinainen lahjoitus tehdään ennen kuin POP aloittaa.</a:t>
            </a:r>
            <a:endParaRPr lang="en-US" sz="2400" b="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B951-E51D-01E6-5996-A11EB641F6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986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0B8E-436E-75A3-70A0-4C6B0CB1C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262246"/>
            <a:ext cx="8085599" cy="119579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Rahoitusehdotuksia</a:t>
            </a:r>
            <a:r>
              <a:rPr lang="en-US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0465-E8E9-A85E-1329-8448DE5E1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40" y="1136148"/>
            <a:ext cx="8319519" cy="4647135"/>
          </a:xfrm>
          <a:solidFill>
            <a:schemeClr val="bg1"/>
          </a:solidFill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dirty="0"/>
              <a:t>Perusperiaate voisi olla, että SGY vastaa Aallon avustuksella rahoituksen hankinnasta. Myös Maarakennusalan neuvottelukunnan (</a:t>
            </a:r>
            <a:r>
              <a:rPr lang="fi-FI" b="0" dirty="0" err="1"/>
              <a:t>Mank</a:t>
            </a:r>
            <a:r>
              <a:rPr lang="fi-FI" b="0" dirty="0"/>
              <a:t> ry) hallituksen jäsen Mikko Leppänen, joka tuntee geotekniikan ja infran toimintakentän, on lupautunut auttamaan rahoituksen hankinnassa.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Tavoitteena</a:t>
            </a:r>
            <a:r>
              <a:rPr lang="en-US" b="0" dirty="0"/>
              <a:t> </a:t>
            </a:r>
            <a:r>
              <a:rPr lang="en-US" b="0" dirty="0" err="1"/>
              <a:t>olisi</a:t>
            </a:r>
            <a:r>
              <a:rPr lang="en-US" b="0" dirty="0"/>
              <a:t>, </a:t>
            </a:r>
            <a:r>
              <a:rPr lang="en-US" b="0" dirty="0" err="1"/>
              <a:t>että</a:t>
            </a:r>
            <a:r>
              <a:rPr lang="en-US" b="0" dirty="0"/>
              <a:t> </a:t>
            </a:r>
            <a:r>
              <a:rPr lang="en-US" b="0" dirty="0" err="1"/>
              <a:t>rahoitus</a:t>
            </a:r>
            <a:r>
              <a:rPr lang="en-US" b="0" dirty="0"/>
              <a:t> (</a:t>
            </a:r>
            <a:r>
              <a:rPr lang="en-US" b="0" dirty="0" err="1"/>
              <a:t>siis</a:t>
            </a:r>
            <a:r>
              <a:rPr lang="en-US" b="0" dirty="0"/>
              <a:t> </a:t>
            </a:r>
            <a:r>
              <a:rPr lang="en-US" b="0" dirty="0" err="1"/>
              <a:t>rahoitussitoumukset</a:t>
            </a:r>
            <a:r>
              <a:rPr lang="en-US" b="0" dirty="0"/>
              <a:t>) </a:t>
            </a:r>
            <a:r>
              <a:rPr lang="en-US" b="0" dirty="0" err="1"/>
              <a:t>olisi</a:t>
            </a:r>
            <a:r>
              <a:rPr lang="en-US" b="0" dirty="0"/>
              <a:t> </a:t>
            </a:r>
            <a:r>
              <a:rPr lang="en-US" b="0" dirty="0" err="1"/>
              <a:t>kasassa</a:t>
            </a:r>
            <a:r>
              <a:rPr lang="en-US" b="0" dirty="0"/>
              <a:t> </a:t>
            </a:r>
            <a:r>
              <a:rPr lang="en-US" b="0" dirty="0" err="1"/>
              <a:t>helmi-maaliskuussa</a:t>
            </a:r>
            <a:r>
              <a:rPr lang="en-US" b="0" dirty="0"/>
              <a:t> 2026. </a:t>
            </a:r>
            <a:r>
              <a:rPr lang="en-US" b="0" dirty="0" err="1"/>
              <a:t>Varsinainen</a:t>
            </a:r>
            <a:r>
              <a:rPr lang="en-US" b="0" dirty="0"/>
              <a:t> </a:t>
            </a:r>
            <a:r>
              <a:rPr lang="en-US" b="0" dirty="0" err="1"/>
              <a:t>rahoitus</a:t>
            </a:r>
            <a:r>
              <a:rPr lang="en-US" b="0" dirty="0"/>
              <a:t> </a:t>
            </a:r>
            <a:r>
              <a:rPr lang="en-US" b="0" dirty="0" err="1"/>
              <a:t>tapahtuisi</a:t>
            </a:r>
            <a:r>
              <a:rPr lang="en-US" b="0" dirty="0"/>
              <a:t> </a:t>
            </a:r>
            <a:r>
              <a:rPr lang="en-US" b="0" dirty="0" err="1"/>
              <a:t>kun</a:t>
            </a:r>
            <a:r>
              <a:rPr lang="en-US" b="0" dirty="0"/>
              <a:t> POP </a:t>
            </a:r>
            <a:r>
              <a:rPr lang="en-US" b="0" dirty="0" err="1"/>
              <a:t>aloittaa</a:t>
            </a:r>
            <a:r>
              <a:rPr lang="en-US" b="0" dirty="0"/>
              <a:t> </a:t>
            </a:r>
            <a:r>
              <a:rPr lang="en-US" b="0" dirty="0" err="1"/>
              <a:t>paikassaan</a:t>
            </a:r>
            <a:r>
              <a:rPr lang="en-US" b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Näin</a:t>
            </a:r>
            <a:r>
              <a:rPr lang="en-US" b="0" dirty="0"/>
              <a:t> </a:t>
            </a:r>
            <a:r>
              <a:rPr lang="en-US" b="0" dirty="0" err="1"/>
              <a:t>voidaan</a:t>
            </a:r>
            <a:r>
              <a:rPr lang="en-US" b="0" dirty="0"/>
              <a:t> </a:t>
            </a:r>
            <a:r>
              <a:rPr lang="en-US" b="0" dirty="0" err="1"/>
              <a:t>aloittaa</a:t>
            </a:r>
            <a:r>
              <a:rPr lang="en-US" b="0" dirty="0"/>
              <a:t> POP-</a:t>
            </a:r>
            <a:r>
              <a:rPr lang="en-US" b="0" dirty="0" err="1"/>
              <a:t>professorin</a:t>
            </a:r>
            <a:r>
              <a:rPr lang="en-US" b="0" dirty="0"/>
              <a:t> </a:t>
            </a:r>
            <a:r>
              <a:rPr lang="en-US" b="0" dirty="0" err="1"/>
              <a:t>etsintä</a:t>
            </a:r>
            <a:r>
              <a:rPr lang="en-US" b="0" dirty="0"/>
              <a:t>, </a:t>
            </a:r>
            <a:r>
              <a:rPr lang="en-US" b="0" dirty="0" err="1"/>
              <a:t>joka</a:t>
            </a:r>
            <a:r>
              <a:rPr lang="en-US" b="0" dirty="0"/>
              <a:t> </a:t>
            </a:r>
            <a:r>
              <a:rPr lang="en-US" b="0" dirty="0" err="1"/>
              <a:t>kestää</a:t>
            </a:r>
            <a:r>
              <a:rPr lang="en-US" b="0" dirty="0"/>
              <a:t> </a:t>
            </a:r>
            <a:r>
              <a:rPr lang="en-US" b="0" dirty="0" err="1"/>
              <a:t>joitakin</a:t>
            </a:r>
            <a:r>
              <a:rPr lang="en-US" b="0" dirty="0"/>
              <a:t> </a:t>
            </a:r>
            <a:r>
              <a:rPr lang="en-US" b="0" dirty="0" err="1"/>
              <a:t>kuukausia</a:t>
            </a:r>
            <a:r>
              <a:rPr lang="en-US" b="0" dirty="0"/>
              <a:t>. Paikka </a:t>
            </a:r>
            <a:r>
              <a:rPr lang="en-US" b="0" dirty="0" err="1"/>
              <a:t>voidaan</a:t>
            </a:r>
            <a:r>
              <a:rPr lang="en-US" b="0" dirty="0"/>
              <a:t> </a:t>
            </a:r>
            <a:r>
              <a:rPr lang="en-US" b="0" dirty="0" err="1"/>
              <a:t>täyttää</a:t>
            </a:r>
            <a:r>
              <a:rPr lang="en-US" b="0" dirty="0"/>
              <a:t> </a:t>
            </a:r>
            <a:r>
              <a:rPr lang="en-US" b="0" dirty="0" err="1"/>
              <a:t>kutsumenettelyllä</a:t>
            </a:r>
            <a:r>
              <a:rPr lang="en-US" b="0" dirty="0"/>
              <a:t> tai </a:t>
            </a:r>
            <a:r>
              <a:rPr lang="en-US" b="0" dirty="0" err="1"/>
              <a:t>avoimella</a:t>
            </a:r>
            <a:r>
              <a:rPr lang="en-US" b="0" dirty="0"/>
              <a:t> </a:t>
            </a:r>
            <a:r>
              <a:rPr lang="en-US" b="0" dirty="0" err="1"/>
              <a:t>haulla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430E8-A2B3-34D4-DEE0-3650E91C10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469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FCCA0-B0FE-C8AE-4993-18A3CFCA9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FCB3-3895-D990-08DE-EDEA45226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262246"/>
            <a:ext cx="8085599" cy="119579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Rahoitusehdotuksia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CFF1-8B72-86CB-60D3-3378C9A59E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40" y="1136149"/>
            <a:ext cx="8319519" cy="4243374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Rahoitustarve</a:t>
            </a:r>
            <a:r>
              <a:rPr lang="en-US" b="0" dirty="0"/>
              <a:t> n. 130 000-140 000€/</a:t>
            </a:r>
            <a:r>
              <a:rPr lang="en-US" b="0" dirty="0" err="1"/>
              <a:t>vuosi</a:t>
            </a:r>
            <a:r>
              <a:rPr lang="en-US" b="0" dirty="0"/>
              <a:t> </a:t>
            </a:r>
            <a:r>
              <a:rPr lang="en-US" b="0" dirty="0" err="1"/>
              <a:t>voidaan</a:t>
            </a:r>
            <a:r>
              <a:rPr lang="en-US" b="0" dirty="0"/>
              <a:t> </a:t>
            </a:r>
            <a:r>
              <a:rPr lang="en-US" b="0" dirty="0" err="1"/>
              <a:t>jakaa</a:t>
            </a:r>
            <a:r>
              <a:rPr lang="en-US" b="0" dirty="0"/>
              <a:t> </a:t>
            </a:r>
            <a:r>
              <a:rPr lang="en-US" b="0" dirty="0" err="1"/>
              <a:t>esim</a:t>
            </a:r>
            <a:r>
              <a:rPr lang="en-US" b="0" dirty="0"/>
              <a:t>. </a:t>
            </a:r>
            <a:r>
              <a:rPr lang="en-US" b="0" dirty="0" err="1"/>
              <a:t>seuraaviin</a:t>
            </a:r>
            <a:r>
              <a:rPr lang="en-US" b="0" dirty="0"/>
              <a:t> </a:t>
            </a:r>
            <a:r>
              <a:rPr lang="en-US" b="0" dirty="0" err="1"/>
              <a:t>paketteihin</a:t>
            </a:r>
            <a:r>
              <a:rPr lang="en-US" b="0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Pienet</a:t>
            </a:r>
            <a:r>
              <a:rPr lang="en-US" dirty="0"/>
              <a:t> </a:t>
            </a:r>
            <a:r>
              <a:rPr lang="en-US" dirty="0" err="1"/>
              <a:t>yritykset</a:t>
            </a:r>
            <a:r>
              <a:rPr lang="en-US" dirty="0"/>
              <a:t> 5000€/</a:t>
            </a:r>
            <a:r>
              <a:rPr lang="en-US" dirty="0" err="1"/>
              <a:t>vuosi</a:t>
            </a:r>
            <a:r>
              <a:rPr lang="en-US" dirty="0"/>
              <a:t>, </a:t>
            </a:r>
            <a:r>
              <a:rPr lang="en-US" dirty="0" err="1"/>
              <a:t>yhteensä</a:t>
            </a:r>
            <a:r>
              <a:rPr lang="en-US" dirty="0"/>
              <a:t> 25 000€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b="0" dirty="0" err="1"/>
              <a:t>Keskisuuret</a:t>
            </a:r>
            <a:r>
              <a:rPr lang="en-US" b="0" dirty="0"/>
              <a:t> 10 000€/</a:t>
            </a:r>
            <a:r>
              <a:rPr lang="en-US" b="0" dirty="0" err="1"/>
              <a:t>vuosi</a:t>
            </a:r>
            <a:r>
              <a:rPr lang="en-US" b="0" dirty="0"/>
              <a:t>, </a:t>
            </a:r>
            <a:r>
              <a:rPr lang="en-US" b="0" dirty="0" err="1"/>
              <a:t>yhteensä</a:t>
            </a:r>
            <a:r>
              <a:rPr lang="en-US" b="0" dirty="0"/>
              <a:t> 50 000€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Suuret</a:t>
            </a:r>
            <a:r>
              <a:rPr lang="en-US" dirty="0"/>
              <a:t> </a:t>
            </a:r>
            <a:r>
              <a:rPr lang="en-US" dirty="0" err="1"/>
              <a:t>yritykset</a:t>
            </a:r>
            <a:r>
              <a:rPr lang="en-US" dirty="0"/>
              <a:t>, </a:t>
            </a:r>
            <a:r>
              <a:rPr lang="en-US" dirty="0" err="1"/>
              <a:t>yhdistykset</a:t>
            </a:r>
            <a:r>
              <a:rPr lang="en-US" dirty="0"/>
              <a:t>, </a:t>
            </a:r>
            <a:r>
              <a:rPr lang="en-US" dirty="0" err="1"/>
              <a:t>säätiöt</a:t>
            </a:r>
            <a:r>
              <a:rPr lang="en-US" dirty="0"/>
              <a:t>, </a:t>
            </a:r>
            <a:r>
              <a:rPr lang="en-US" dirty="0" err="1"/>
              <a:t>tilaajat</a:t>
            </a:r>
            <a:r>
              <a:rPr lang="en-US" dirty="0"/>
              <a:t> </a:t>
            </a:r>
            <a:r>
              <a:rPr lang="en-US" dirty="0" err="1"/>
              <a:t>jne</a:t>
            </a:r>
            <a:r>
              <a:rPr lang="en-US" dirty="0"/>
              <a:t>. 20 000€/ </a:t>
            </a:r>
            <a:r>
              <a:rPr lang="en-US" dirty="0" err="1"/>
              <a:t>vuosi</a:t>
            </a:r>
            <a:r>
              <a:rPr lang="en-US" dirty="0"/>
              <a:t>, </a:t>
            </a:r>
            <a:r>
              <a:rPr lang="en-US" dirty="0" err="1"/>
              <a:t>yht</a:t>
            </a:r>
            <a:r>
              <a:rPr lang="en-US" dirty="0"/>
              <a:t>. 100 000€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b="0" dirty="0" err="1"/>
              <a:t>Myös</a:t>
            </a:r>
            <a:r>
              <a:rPr lang="en-US" b="0" dirty="0"/>
              <a:t> </a:t>
            </a:r>
            <a:r>
              <a:rPr lang="en-US" b="0" dirty="0" err="1"/>
              <a:t>muut</a:t>
            </a:r>
            <a:r>
              <a:rPr lang="en-US" b="0" dirty="0"/>
              <a:t> </a:t>
            </a:r>
            <a:r>
              <a:rPr lang="en-US" b="0" dirty="0" err="1"/>
              <a:t>summat</a:t>
            </a:r>
            <a:r>
              <a:rPr lang="en-US" b="0" dirty="0"/>
              <a:t> </a:t>
            </a:r>
            <a:r>
              <a:rPr lang="en-US" b="0" dirty="0" err="1"/>
              <a:t>ovat</a:t>
            </a:r>
            <a:r>
              <a:rPr lang="en-US" b="0" dirty="0"/>
              <a:t> </a:t>
            </a:r>
            <a:r>
              <a:rPr lang="en-US" b="0" dirty="0" err="1"/>
              <a:t>mahdollisia</a:t>
            </a:r>
            <a:endParaRPr lang="en-US" b="0" dirty="0"/>
          </a:p>
          <a:p>
            <a:pPr lvl="1" indent="0">
              <a:buNone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16CA4-3C4C-B6B8-9BF2-420FCD0AE3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pic>
        <p:nvPicPr>
          <p:cNvPr id="4" name="Picture 2" descr="Rakentajanaukio 4 | Aalto University">
            <a:extLst>
              <a:ext uri="{FF2B5EF4-FFF2-40B4-BE49-F238E27FC236}">
                <a16:creationId xmlns:a16="http://schemas.microsoft.com/office/drawing/2014/main" id="{240A3AF1-024E-5733-4FF6-AD6C2ABB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50" y="3750906"/>
            <a:ext cx="4971350" cy="31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8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C559-F9BB-A9EF-069B-933AEA54E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Mahdollisia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rahoittajia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65B82-EB2D-2A41-1E7D-1896BB9338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178561"/>
            <a:ext cx="8085599" cy="5119052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SKOL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Infra </a:t>
            </a:r>
            <a:r>
              <a:rPr lang="en-US" b="0" dirty="0" err="1"/>
              <a:t>ry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Väylävirasto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Suuret</a:t>
            </a:r>
            <a:r>
              <a:rPr lang="en-US" b="0" dirty="0"/>
              <a:t> </a:t>
            </a:r>
            <a:r>
              <a:rPr lang="en-US" b="0" dirty="0" err="1"/>
              <a:t>kaupungit</a:t>
            </a:r>
            <a:r>
              <a:rPr lang="en-US" b="0" dirty="0"/>
              <a:t> G10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Konsultit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Urakoitsijat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Laite- ja </a:t>
            </a:r>
            <a:r>
              <a:rPr lang="en-US" b="0" dirty="0" err="1"/>
              <a:t>materiaalitoimittajat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Aalto-</a:t>
            </a:r>
            <a:r>
              <a:rPr lang="en-US" b="0" dirty="0" err="1"/>
              <a:t>yliopisto</a:t>
            </a:r>
            <a:r>
              <a:rPr lang="en-US" b="0" dirty="0"/>
              <a:t> </a:t>
            </a:r>
            <a:r>
              <a:rPr lang="en-US" b="0" dirty="0" err="1"/>
              <a:t>osallistuu</a:t>
            </a:r>
            <a:r>
              <a:rPr lang="en-US" b="0" dirty="0"/>
              <a:t> </a:t>
            </a:r>
            <a:r>
              <a:rPr lang="en-US" b="0" dirty="0" err="1"/>
              <a:t>esim</a:t>
            </a:r>
            <a:r>
              <a:rPr lang="en-US" b="0" dirty="0"/>
              <a:t>. </a:t>
            </a:r>
            <a:r>
              <a:rPr lang="en-US" b="0" dirty="0" err="1"/>
              <a:t>rahoittamalla</a:t>
            </a:r>
            <a:r>
              <a:rPr lang="en-US" b="0" dirty="0"/>
              <a:t> </a:t>
            </a:r>
            <a:r>
              <a:rPr lang="en-US" b="0" dirty="0" err="1"/>
              <a:t>tohtorikoulutettavan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Mahdollisesti</a:t>
            </a:r>
            <a:r>
              <a:rPr lang="en-US" b="0" dirty="0"/>
              <a:t> </a:t>
            </a:r>
            <a:r>
              <a:rPr lang="en-US" b="0" dirty="0" err="1"/>
              <a:t>myös</a:t>
            </a:r>
            <a:r>
              <a:rPr lang="en-US" b="0" dirty="0"/>
              <a:t> </a:t>
            </a:r>
            <a:r>
              <a:rPr lang="en-US" b="0" dirty="0" err="1"/>
              <a:t>säätiöt</a:t>
            </a:r>
            <a:r>
              <a:rPr lang="en-US" b="0" dirty="0"/>
              <a:t> (mm. Maa- ja </a:t>
            </a:r>
            <a:r>
              <a:rPr lang="en-US" b="0" dirty="0" err="1"/>
              <a:t>vesitekniikan</a:t>
            </a:r>
            <a:r>
              <a:rPr lang="en-US" b="0" dirty="0"/>
              <a:t> tuki, Maj ja Tor </a:t>
            </a:r>
            <a:r>
              <a:rPr lang="en-US" b="0" dirty="0" err="1"/>
              <a:t>Nesslingin</a:t>
            </a:r>
            <a:r>
              <a:rPr lang="en-US" b="0" dirty="0"/>
              <a:t> </a:t>
            </a:r>
            <a:r>
              <a:rPr lang="en-US" b="0" dirty="0" err="1"/>
              <a:t>säätiö</a:t>
            </a:r>
            <a:r>
              <a:rPr lang="en-US" b="0" dirty="0"/>
              <a:t>. TAH-</a:t>
            </a:r>
            <a:r>
              <a:rPr lang="en-US" b="0" dirty="0" err="1"/>
              <a:t>säätiö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6F505-3A07-1B33-E738-4AB2BBB61F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1DC1D-3997-4129-9723-AFD491609E5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Kiitos </a:t>
            </a:r>
            <a:r>
              <a:rPr lang="en-US" dirty="0" err="1"/>
              <a:t>mielenkiinnosta</a:t>
            </a:r>
            <a:r>
              <a:rPr lang="en-US" dirty="0"/>
              <a:t>!</a:t>
            </a:r>
          </a:p>
        </p:txBody>
      </p:sp>
      <p:pic>
        <p:nvPicPr>
          <p:cNvPr id="8" name="Picture 7" descr="A large group of people in a stadium&#10;&#10;Description automatically generated with low confidence">
            <a:extLst>
              <a:ext uri="{FF2B5EF4-FFF2-40B4-BE49-F238E27FC236}">
                <a16:creationId xmlns:a16="http://schemas.microsoft.com/office/drawing/2014/main" id="{23BA0C80-3C41-4B9B-ABB2-00025E78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" y="1586827"/>
            <a:ext cx="8997380" cy="39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E581572-2EEE-79CE-ED22-F14BFA517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Geotekniikan ja </a:t>
            </a:r>
            <a:r>
              <a:rPr lang="en-US" dirty="0" err="1">
                <a:solidFill>
                  <a:schemeClr val="tx1"/>
                </a:solidFill>
              </a:rPr>
              <a:t>pohjarakentamisen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osaajatilanteesta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80E49B1-F936-23A6-3117-6112B3FDB7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695" y="1499063"/>
            <a:ext cx="8085599" cy="5058025"/>
          </a:xfrm>
          <a:solidFill>
            <a:schemeClr val="bg1"/>
          </a:solidFill>
        </p:spPr>
        <p:txBody>
          <a:bodyPr/>
          <a:lstStyle/>
          <a:p>
            <a:pPr lvl="0" defTabSz="914400" eaLnBrk="0" hangingPunct="0">
              <a:spcBef>
                <a:spcPct val="0"/>
              </a:spcBef>
              <a:buFontTx/>
              <a:buChar char="•"/>
            </a:pPr>
            <a:r>
              <a:rPr lang="fi-FI" altLang="en-US" sz="2200" b="0" dirty="0"/>
              <a:t>Alan ammattilaisten eläköitymisvauhti jatkuu suurena myös tulevina vuosina ja alalta poistuu FISE-pätevyyden omaavia asiantuntijoita. </a:t>
            </a:r>
          </a:p>
          <a:p>
            <a:pPr lvl="0" defTabSz="914400" eaLnBrk="0" hangingPunct="0">
              <a:spcBef>
                <a:spcPct val="0"/>
              </a:spcBef>
              <a:buFontTx/>
              <a:buChar char="•"/>
            </a:pPr>
            <a:r>
              <a:rPr lang="fi-FI" altLang="en-US" sz="2200" b="0" dirty="0"/>
              <a:t>Suomessa on käynnissä ja käynnistymässä isoja infrahankkeita, joissa </a:t>
            </a:r>
            <a:r>
              <a:rPr lang="fi-FI" altLang="en-US" sz="2200" b="0" dirty="0" err="1"/>
              <a:t>geosuunnittelijoiden</a:t>
            </a:r>
            <a:r>
              <a:rPr lang="fi-FI" altLang="en-US" sz="2200" b="0" dirty="0"/>
              <a:t> puute on jo tällä hetkellä koko hankkeen etenemisen pullonkaulana.</a:t>
            </a:r>
            <a:endParaRPr lang="en-US" altLang="en-US" sz="2200" b="0" dirty="0"/>
          </a:p>
          <a:p>
            <a:pPr lvl="0" defTabSz="914400" eaLnBrk="0" hangingPunct="0">
              <a:spcBef>
                <a:spcPct val="0"/>
              </a:spcBef>
              <a:buFontTx/>
              <a:buChar char="•"/>
            </a:pPr>
            <a:r>
              <a:rPr lang="fi-FI" altLang="en-US" sz="2200" b="0" dirty="0"/>
              <a:t>Työtehtävät ovat laajentuneet kattamaan mm. ratkaisujen elinkaarikestävyyttä, kiertotaloutta, uusia mitoitusmenetelmiä, eurokoodien tuntemusta.</a:t>
            </a:r>
            <a:endParaRPr lang="en-US" altLang="en-US" sz="2200" b="0" dirty="0"/>
          </a:p>
          <a:p>
            <a:pPr lvl="0" defTabSz="914400" eaLnBrk="0" hangingPunct="0">
              <a:spcBef>
                <a:spcPct val="0"/>
              </a:spcBef>
              <a:buFontTx/>
              <a:buChar char="•"/>
            </a:pPr>
            <a:r>
              <a:rPr lang="fi-FI" altLang="en-US" sz="2200" b="0" dirty="0"/>
              <a:t>Geotekniikkaan liittyvällä tuote-, tutkimuskalusto- ja suunnitteluosaamisella on merkittäviä liiketoimintamahdollisuuksia myös vientimarkkinoilla.</a:t>
            </a:r>
            <a:endParaRPr lang="en-US" altLang="en-US" sz="2200" b="0" dirty="0"/>
          </a:p>
          <a:p>
            <a:pPr lvl="0" defTabSz="914400" eaLnBrk="0" hangingPunct="0">
              <a:spcBef>
                <a:spcPct val="0"/>
              </a:spcBef>
              <a:buFontTx/>
              <a:buChar char="•"/>
            </a:pPr>
            <a:r>
              <a:rPr lang="fi-FI" altLang="en-US" sz="2200" b="0" dirty="0"/>
              <a:t>Käytännössä tällä hetkellä on jatkuva pula osaajista, mikä aiheuttaa epätervettä kilpailua niukoista resursseista eri toimijoiden välillä. </a:t>
            </a:r>
            <a:endParaRPr lang="en-US" altLang="en-US" sz="2200" b="0" dirty="0"/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4889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C6400-E227-1F70-FA9F-7D3DBEC4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A93C-F5D4-A9C7-6A12-DED7E4442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Geotekniikan </a:t>
            </a:r>
            <a:r>
              <a:rPr lang="en-US" sz="4000" dirty="0" err="1">
                <a:solidFill>
                  <a:schemeClr val="tx1"/>
                </a:solidFill>
              </a:rPr>
              <a:t>opetushenkilö-kunnan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tilanne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syksyllä</a:t>
            </a:r>
            <a:r>
              <a:rPr lang="en-US" sz="4000" dirty="0">
                <a:solidFill>
                  <a:schemeClr val="tx1"/>
                </a:solidFill>
              </a:rPr>
              <a:t> 2025</a:t>
            </a:r>
            <a:endParaRPr lang="LID4096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D651-E86A-8BB9-97E4-B3A5CCCA2C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00" y="1845021"/>
            <a:ext cx="8085599" cy="4543587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/>
              <a:t>Professorit</a:t>
            </a:r>
            <a:r>
              <a:rPr lang="en-US" sz="2600" b="0" dirty="0"/>
              <a:t>: Wojciech </a:t>
            </a:r>
            <a:r>
              <a:rPr lang="en-US" sz="2600" b="0" dirty="0" err="1"/>
              <a:t>Sołowski</a:t>
            </a:r>
            <a:r>
              <a:rPr lang="en-US" sz="2600" b="0" dirty="0"/>
              <a:t> ja Sanandam Bordoloi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/>
              <a:t>Yliopisto-opettaja</a:t>
            </a:r>
            <a:r>
              <a:rPr lang="en-US" sz="2600" b="0" dirty="0"/>
              <a:t>: Monica Löfman 20% </a:t>
            </a:r>
            <a:r>
              <a:rPr lang="en-US" sz="2600" b="0" dirty="0" err="1"/>
              <a:t>kevääseen</a:t>
            </a:r>
            <a:r>
              <a:rPr lang="en-US" sz="2600" b="0" dirty="0"/>
              <a:t> 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/>
              <a:t>Senior advisor:  Leena Korkiala-Tanttu 30% </a:t>
            </a:r>
            <a:r>
              <a:rPr lang="en-US" sz="2600" b="0" dirty="0" err="1"/>
              <a:t>kesään</a:t>
            </a:r>
            <a:r>
              <a:rPr lang="en-US" sz="2600" b="0" dirty="0"/>
              <a:t>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/>
              <a:t>Lisäksi</a:t>
            </a:r>
            <a:r>
              <a:rPr lang="en-US" sz="2600" b="0" dirty="0"/>
              <a:t> </a:t>
            </a:r>
            <a:r>
              <a:rPr lang="en-US" sz="2600" b="0" dirty="0" err="1"/>
              <a:t>kansainvälisiä</a:t>
            </a:r>
            <a:r>
              <a:rPr lang="en-US" sz="2600" b="0" dirty="0"/>
              <a:t> </a:t>
            </a:r>
            <a:r>
              <a:rPr lang="en-US" sz="2600" b="0" dirty="0" err="1"/>
              <a:t>tohtoritutkijoita</a:t>
            </a:r>
            <a:r>
              <a:rPr lang="en-US" sz="2600" b="0" dirty="0"/>
              <a:t> ja </a:t>
            </a:r>
            <a:r>
              <a:rPr lang="en-US" sz="2600" b="0" dirty="0" err="1"/>
              <a:t>väitöstyöntekijöitä</a:t>
            </a:r>
            <a:r>
              <a:rPr lang="en-US" sz="2600" b="0" dirty="0"/>
              <a:t> </a:t>
            </a:r>
            <a:r>
              <a:rPr lang="en-US" sz="2600" b="0" dirty="0" err="1"/>
              <a:t>kurssiassistentteina</a:t>
            </a:r>
            <a:endParaRPr lang="en-US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/>
              <a:t>Vain </a:t>
            </a:r>
            <a:r>
              <a:rPr lang="en-US" sz="2600" b="0" dirty="0" err="1"/>
              <a:t>professorit</a:t>
            </a:r>
            <a:r>
              <a:rPr lang="en-US" sz="2600" b="0" dirty="0"/>
              <a:t> </a:t>
            </a:r>
            <a:r>
              <a:rPr lang="en-US" sz="2600" b="0" dirty="0" err="1"/>
              <a:t>voivat</a:t>
            </a:r>
            <a:r>
              <a:rPr lang="en-US" sz="2600" b="0" dirty="0"/>
              <a:t> </a:t>
            </a:r>
            <a:r>
              <a:rPr lang="en-US" sz="2600" b="0" dirty="0" err="1"/>
              <a:t>valvoa</a:t>
            </a:r>
            <a:r>
              <a:rPr lang="en-US" sz="2600" b="0" dirty="0"/>
              <a:t> </a:t>
            </a:r>
            <a:r>
              <a:rPr lang="en-US" sz="2600" b="0" dirty="0" err="1"/>
              <a:t>diplomi</a:t>
            </a:r>
            <a:r>
              <a:rPr lang="en-US" sz="2600" b="0" dirty="0"/>
              <a:t>- tai </a:t>
            </a:r>
            <a:r>
              <a:rPr lang="en-US" sz="2600" b="0" dirty="0" err="1"/>
              <a:t>väitöstöitä</a:t>
            </a:r>
            <a:r>
              <a:rPr lang="en-US" sz="2600" b="0" dirty="0"/>
              <a:t>. Eli </a:t>
            </a:r>
            <a:r>
              <a:rPr lang="en-US" sz="2600" b="0" dirty="0" err="1"/>
              <a:t>käytännössä</a:t>
            </a:r>
            <a:r>
              <a:rPr lang="en-US" sz="2600" b="0" dirty="0"/>
              <a:t> </a:t>
            </a:r>
            <a:r>
              <a:rPr lang="en-US" sz="2600" b="0" dirty="0" err="1"/>
              <a:t>tällä</a:t>
            </a:r>
            <a:r>
              <a:rPr lang="en-US" sz="2600" b="0" dirty="0"/>
              <a:t> </a:t>
            </a:r>
            <a:r>
              <a:rPr lang="en-US" sz="2600" b="0" dirty="0" err="1"/>
              <a:t>hetkellä</a:t>
            </a:r>
            <a:r>
              <a:rPr lang="en-US" sz="2600" b="0" dirty="0"/>
              <a:t> </a:t>
            </a:r>
            <a:r>
              <a:rPr lang="en-US" sz="2600" b="0" dirty="0" err="1"/>
              <a:t>geotekniikasta</a:t>
            </a:r>
            <a:r>
              <a:rPr lang="en-US" sz="2600" b="0" dirty="0"/>
              <a:t> </a:t>
            </a:r>
            <a:r>
              <a:rPr lang="en-US" sz="2600" b="0" dirty="0" err="1"/>
              <a:t>ei</a:t>
            </a:r>
            <a:r>
              <a:rPr lang="en-US" sz="2600" b="0" dirty="0"/>
              <a:t> </a:t>
            </a:r>
            <a:r>
              <a:rPr lang="en-US" sz="2600" b="0" dirty="0" err="1"/>
              <a:t>voi</a:t>
            </a:r>
            <a:r>
              <a:rPr lang="en-US" sz="2600" b="0" dirty="0"/>
              <a:t> </a:t>
            </a:r>
            <a:r>
              <a:rPr lang="en-US" sz="2600" b="0" dirty="0" err="1"/>
              <a:t>tehdä</a:t>
            </a:r>
            <a:r>
              <a:rPr lang="en-US" sz="2600" b="0" dirty="0"/>
              <a:t> </a:t>
            </a:r>
            <a:r>
              <a:rPr lang="en-US" sz="2600" b="0" dirty="0" err="1"/>
              <a:t>suomenkielistä</a:t>
            </a:r>
            <a:r>
              <a:rPr lang="en-US" sz="2600" b="0" dirty="0"/>
              <a:t> </a:t>
            </a:r>
            <a:r>
              <a:rPr lang="en-US" sz="2600" b="0" dirty="0" err="1"/>
              <a:t>diplomityötä</a:t>
            </a:r>
            <a:r>
              <a:rPr lang="en-US" sz="26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06221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108E-72B7-5C08-E94F-8D6DDD72E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Pohjarakentamisen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opetustilanne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7BEF-004B-0564-4B06-F1A2882A47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162304"/>
            <a:ext cx="8085599" cy="5297233"/>
          </a:xfrm>
          <a:solidFill>
            <a:schemeClr val="bg1"/>
          </a:solidFill>
        </p:spPr>
        <p:txBody>
          <a:bodyPr/>
          <a:lstStyle/>
          <a:p>
            <a:r>
              <a:rPr lang="en-US" sz="2400" b="0" dirty="0" err="1"/>
              <a:t>Pohjarakentamista</a:t>
            </a:r>
            <a:r>
              <a:rPr lang="en-US" sz="2400" b="0" dirty="0"/>
              <a:t> (</a:t>
            </a:r>
            <a:r>
              <a:rPr lang="en-US" sz="2400" b="0" dirty="0" err="1"/>
              <a:t>pätevyyteen</a:t>
            </a:r>
            <a:r>
              <a:rPr lang="en-US" sz="2400" b="0" dirty="0"/>
              <a:t> </a:t>
            </a:r>
            <a:r>
              <a:rPr lang="en-US" sz="2400" b="0" dirty="0" err="1"/>
              <a:t>soveltuvat</a:t>
            </a:r>
            <a:r>
              <a:rPr lang="en-US" sz="2400" b="0" dirty="0"/>
              <a:t> </a:t>
            </a:r>
            <a:r>
              <a:rPr lang="en-US" sz="2400" b="0" dirty="0" err="1"/>
              <a:t>kurssit</a:t>
            </a:r>
            <a:r>
              <a:rPr lang="en-US" sz="2400" b="0" dirty="0"/>
              <a:t>) </a:t>
            </a:r>
            <a:r>
              <a:rPr lang="en-US" sz="2400" b="0" dirty="0" err="1"/>
              <a:t>opetetaan</a:t>
            </a:r>
            <a:r>
              <a:rPr lang="en-US" sz="2400" b="0" dirty="0"/>
              <a:t>: </a:t>
            </a:r>
          </a:p>
          <a:p>
            <a:pPr marL="342900" indent="-342900">
              <a:buFontTx/>
              <a:buChar char="-"/>
            </a:pPr>
            <a:r>
              <a:rPr lang="en-US" sz="2400" b="0" dirty="0"/>
              <a:t>Foundation engineering and Ground Improvement 5 op.</a:t>
            </a:r>
          </a:p>
          <a:p>
            <a:pPr marL="342900" indent="-342900">
              <a:buFontTx/>
              <a:buChar char="-"/>
            </a:pPr>
            <a:r>
              <a:rPr lang="en-US" sz="2400" b="0" dirty="0" err="1"/>
              <a:t>Numeeristen</a:t>
            </a:r>
            <a:r>
              <a:rPr lang="en-US" sz="2400" b="0" dirty="0"/>
              <a:t> </a:t>
            </a:r>
            <a:r>
              <a:rPr lang="en-US" sz="2400" b="0" dirty="0" err="1"/>
              <a:t>menetelmien</a:t>
            </a:r>
            <a:r>
              <a:rPr lang="en-US" sz="2400" b="0" dirty="0"/>
              <a:t> </a:t>
            </a:r>
            <a:r>
              <a:rPr lang="en-US" sz="2400" b="0" dirty="0" err="1"/>
              <a:t>kurssilla</a:t>
            </a:r>
            <a:r>
              <a:rPr lang="en-US" sz="2400" b="0" dirty="0"/>
              <a:t> tai </a:t>
            </a:r>
            <a:r>
              <a:rPr lang="en-US" sz="2400" b="0" dirty="0" err="1"/>
              <a:t>erikoistyössä</a:t>
            </a:r>
            <a:r>
              <a:rPr lang="en-US" sz="2400" b="0" dirty="0"/>
              <a:t> on </a:t>
            </a:r>
            <a:r>
              <a:rPr lang="en-US" sz="2400" b="0" dirty="0" err="1"/>
              <a:t>ollut</a:t>
            </a:r>
            <a:r>
              <a:rPr lang="en-US" sz="2400" b="0" dirty="0"/>
              <a:t> </a:t>
            </a:r>
            <a:r>
              <a:rPr lang="en-US" sz="2400" b="0" dirty="0" err="1"/>
              <a:t>mahdollista</a:t>
            </a:r>
            <a:r>
              <a:rPr lang="en-US" sz="2400" b="0" dirty="0"/>
              <a:t> </a:t>
            </a:r>
            <a:r>
              <a:rPr lang="en-US" sz="2400" b="0" dirty="0" err="1"/>
              <a:t>tehdä</a:t>
            </a:r>
            <a:r>
              <a:rPr lang="en-US" sz="2400" b="0" dirty="0"/>
              <a:t> </a:t>
            </a:r>
            <a:r>
              <a:rPr lang="en-US" sz="2400" b="0" dirty="0" err="1"/>
              <a:t>harjoitustöitä</a:t>
            </a:r>
            <a:r>
              <a:rPr lang="en-US" sz="2400" b="0" dirty="0"/>
              <a:t> tai </a:t>
            </a:r>
            <a:r>
              <a:rPr lang="en-US" sz="2400" b="0" dirty="0" err="1"/>
              <a:t>tutkimusta</a:t>
            </a:r>
            <a:r>
              <a:rPr lang="en-US" sz="2400" b="0" dirty="0"/>
              <a:t> </a:t>
            </a:r>
            <a:r>
              <a:rPr lang="en-US" sz="2400" b="0" dirty="0" err="1"/>
              <a:t>pohjarakentamisen</a:t>
            </a:r>
            <a:r>
              <a:rPr lang="en-US" sz="2400" b="0" dirty="0"/>
              <a:t> </a:t>
            </a:r>
            <a:r>
              <a:rPr lang="en-US" sz="2400" b="0" dirty="0" err="1"/>
              <a:t>aiheista</a:t>
            </a:r>
            <a:r>
              <a:rPr lang="en-US" sz="2400" b="0" dirty="0"/>
              <a:t>. </a:t>
            </a:r>
            <a:r>
              <a:rPr lang="en-US" sz="2400" b="0" dirty="0" err="1"/>
              <a:t>Nämä</a:t>
            </a:r>
            <a:r>
              <a:rPr lang="en-US" sz="2400" b="0" dirty="0"/>
              <a:t> </a:t>
            </a:r>
            <a:r>
              <a:rPr lang="en-US" sz="2400" b="0" dirty="0" err="1"/>
              <a:t>ovat</a:t>
            </a:r>
            <a:r>
              <a:rPr lang="en-US" sz="2400" b="0" dirty="0"/>
              <a:t> </a:t>
            </a:r>
            <a:r>
              <a:rPr lang="en-US" sz="2400" b="0" dirty="0" err="1"/>
              <a:t>kuitenkin</a:t>
            </a:r>
            <a:r>
              <a:rPr lang="en-US" sz="2400" b="0" dirty="0"/>
              <a:t> </a:t>
            </a:r>
            <a:r>
              <a:rPr lang="en-US" sz="2400" b="0" dirty="0" err="1"/>
              <a:t>suhteellisen</a:t>
            </a:r>
            <a:r>
              <a:rPr lang="en-US" sz="2400" b="0" dirty="0"/>
              <a:t> </a:t>
            </a:r>
            <a:r>
              <a:rPr lang="en-US" sz="2400" b="0" dirty="0" err="1"/>
              <a:t>satunnaisia</a:t>
            </a:r>
            <a:r>
              <a:rPr lang="en-US" sz="2400" b="0" dirty="0"/>
              <a:t>. </a:t>
            </a:r>
          </a:p>
          <a:p>
            <a:pPr marL="342900" indent="-342900">
              <a:buFontTx/>
              <a:buChar char="-"/>
            </a:pPr>
            <a:r>
              <a:rPr lang="en-US" sz="2400" b="0" dirty="0" err="1"/>
              <a:t>Projektikurssi</a:t>
            </a:r>
            <a:r>
              <a:rPr lang="en-US" sz="2400" b="0" dirty="0"/>
              <a:t> on </a:t>
            </a:r>
            <a:r>
              <a:rPr lang="en-US" sz="2400" b="0" dirty="0" err="1"/>
              <a:t>toistaiseksi</a:t>
            </a:r>
            <a:r>
              <a:rPr lang="en-US" sz="2400" b="0" dirty="0"/>
              <a:t> </a:t>
            </a:r>
            <a:r>
              <a:rPr lang="en-US" sz="2400" b="0" dirty="0" err="1"/>
              <a:t>lopetettu</a:t>
            </a:r>
            <a:r>
              <a:rPr lang="en-US" sz="2400" b="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0" dirty="0"/>
              <a:t>Eli </a:t>
            </a:r>
            <a:r>
              <a:rPr lang="en-US" sz="2400" b="0" dirty="0" err="1"/>
              <a:t>käytännössä</a:t>
            </a:r>
            <a:r>
              <a:rPr lang="en-US" sz="2400" b="0" dirty="0"/>
              <a:t> </a:t>
            </a:r>
            <a:r>
              <a:rPr lang="en-US" sz="2400" b="0" dirty="0" err="1"/>
              <a:t>useasta</a:t>
            </a:r>
            <a:r>
              <a:rPr lang="en-US" sz="2400" b="0" dirty="0"/>
              <a:t> </a:t>
            </a:r>
            <a:r>
              <a:rPr lang="en-US" sz="2400" b="0" dirty="0" err="1"/>
              <a:t>teemasta</a:t>
            </a:r>
            <a:r>
              <a:rPr lang="en-US" sz="2400" b="0" dirty="0"/>
              <a:t> mm. </a:t>
            </a:r>
            <a:r>
              <a:rPr lang="en-US" sz="2400" b="0" dirty="0" err="1"/>
              <a:t>paaluksesta</a:t>
            </a:r>
            <a:r>
              <a:rPr lang="en-US" sz="2400" b="0" dirty="0"/>
              <a:t> ja </a:t>
            </a:r>
            <a:r>
              <a:rPr lang="en-US" sz="2400" b="0" dirty="0" err="1"/>
              <a:t>tukiseinistä</a:t>
            </a:r>
            <a:r>
              <a:rPr lang="en-US" sz="2400" b="0" dirty="0"/>
              <a:t> </a:t>
            </a:r>
            <a:r>
              <a:rPr lang="en-US" sz="2400" b="0" dirty="0" err="1"/>
              <a:t>pystytään</a:t>
            </a:r>
            <a:r>
              <a:rPr lang="en-US" sz="2400" b="0" dirty="0"/>
              <a:t> </a:t>
            </a:r>
            <a:r>
              <a:rPr lang="en-US" sz="2400" b="0" dirty="0" err="1"/>
              <a:t>opettamaan</a:t>
            </a:r>
            <a:r>
              <a:rPr lang="en-US" sz="2400" b="0" dirty="0"/>
              <a:t> </a:t>
            </a:r>
            <a:r>
              <a:rPr lang="en-US" sz="2400" b="0" dirty="0" err="1"/>
              <a:t>perusteet</a:t>
            </a:r>
            <a:r>
              <a:rPr lang="en-US" sz="2400" b="0" dirty="0"/>
              <a:t>. </a:t>
            </a:r>
          </a:p>
          <a:p>
            <a:pPr marL="342900" indent="-342900">
              <a:buFontTx/>
              <a:buChar char="-"/>
            </a:pPr>
            <a:r>
              <a:rPr lang="en-US" sz="2400" b="0" dirty="0" err="1"/>
              <a:t>Myös</a:t>
            </a:r>
            <a:r>
              <a:rPr lang="en-US" sz="2400" b="0" dirty="0"/>
              <a:t> </a:t>
            </a:r>
            <a:r>
              <a:rPr lang="en-US" sz="2400" b="0" dirty="0" err="1"/>
              <a:t>alan</a:t>
            </a:r>
            <a:r>
              <a:rPr lang="en-US" sz="2400" b="0" dirty="0"/>
              <a:t> </a:t>
            </a:r>
            <a:r>
              <a:rPr lang="en-US" sz="2400" b="0" dirty="0" err="1"/>
              <a:t>muista</a:t>
            </a:r>
            <a:r>
              <a:rPr lang="en-US" sz="2400" b="0" dirty="0"/>
              <a:t> </a:t>
            </a:r>
            <a:r>
              <a:rPr lang="en-US" sz="2400" b="0" dirty="0" err="1"/>
              <a:t>haasteista</a:t>
            </a:r>
            <a:r>
              <a:rPr lang="en-US" sz="2400" b="0" dirty="0"/>
              <a:t> ml. </a:t>
            </a:r>
            <a:r>
              <a:rPr lang="en-US" sz="2400" b="0" dirty="0" err="1"/>
              <a:t>kestävyyteen</a:t>
            </a:r>
            <a:r>
              <a:rPr lang="en-US" sz="2400" b="0" dirty="0"/>
              <a:t> </a:t>
            </a:r>
            <a:r>
              <a:rPr lang="en-US" sz="2400" b="0" dirty="0" err="1"/>
              <a:t>liittyvät</a:t>
            </a:r>
            <a:r>
              <a:rPr lang="en-US" sz="2400" b="0" dirty="0"/>
              <a:t> </a:t>
            </a:r>
            <a:r>
              <a:rPr lang="en-US" sz="2400" b="0" dirty="0" err="1"/>
              <a:t>teemat</a:t>
            </a:r>
            <a:r>
              <a:rPr lang="en-US" sz="2400" b="0" dirty="0"/>
              <a:t> ja </a:t>
            </a:r>
            <a:r>
              <a:rPr lang="en-US" sz="2400" b="0" dirty="0" err="1"/>
              <a:t>uudet</a:t>
            </a:r>
            <a:r>
              <a:rPr lang="en-US" sz="2400" b="0" dirty="0"/>
              <a:t> </a:t>
            </a:r>
            <a:r>
              <a:rPr lang="en-US" sz="2400" b="0" dirty="0" err="1"/>
              <a:t>mitoitusmenetelmät</a:t>
            </a:r>
            <a:r>
              <a:rPr lang="en-US" sz="2400" b="0" dirty="0"/>
              <a:t>, </a:t>
            </a:r>
            <a:r>
              <a:rPr lang="en-US" sz="2400" b="0" dirty="0" err="1"/>
              <a:t>opetetaan</a:t>
            </a:r>
            <a:r>
              <a:rPr lang="en-US" sz="2400" b="0" dirty="0"/>
              <a:t> vain </a:t>
            </a:r>
            <a:r>
              <a:rPr lang="en-US" sz="2400" b="0" dirty="0" err="1"/>
              <a:t>alkeita</a:t>
            </a:r>
            <a:r>
              <a:rPr lang="en-US" sz="2400" b="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A973D-11DE-C361-A68B-7E26060D9F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70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6C66-4F98-EDC4-2CB8-EB4055715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Geotekniikan </a:t>
            </a:r>
            <a:r>
              <a:rPr lang="en-US" dirty="0" err="1">
                <a:solidFill>
                  <a:schemeClr val="tx1"/>
                </a:solidFill>
              </a:rPr>
              <a:t>tilanne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yleisesti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3A83-6A0B-3AD6-FEFD-651386CE91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371601"/>
            <a:ext cx="8085599" cy="4740274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Yritykset ja eri instanssit ovat erittäin huolissaan siitä, ettei Aallossa enää olisi suomenkielistä geotekniikan professoria.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Geotekniikka on ollut jo vuosia insinööriala, jossa on ollut krooninen osaamisvaje ja valmistuneet – varsinkin suomenkieliset opiskelijat - ovat työllistyneet erinomaisesti.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Kansainvälisten opiskelijoiden työllistymistä on hidastanut puutteellinen kielitaito.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Lisäksi päivittyvät normit ja kestävyyteen liittyvät teemat tulevat jatkossa asettamaan uusia osaamistarpeita alan toimijoille.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463B-D28C-CCFD-2BB9-909B38C358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156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E8A8-5FEF-BE6B-E03E-47682BEE7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Ratkaisu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uusi</a:t>
            </a:r>
            <a:r>
              <a:rPr lang="en-US" dirty="0">
                <a:solidFill>
                  <a:schemeClr val="tx1"/>
                </a:solidFill>
              </a:rPr>
              <a:t> POP </a:t>
            </a:r>
            <a:r>
              <a:rPr lang="en-US" dirty="0" err="1">
                <a:solidFill>
                  <a:schemeClr val="tx1"/>
                </a:solidFill>
              </a:rPr>
              <a:t>professuuri</a:t>
            </a:r>
            <a:r>
              <a:rPr lang="en-US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AD90-7DA7-7ED2-1584-426580C179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161419"/>
            <a:ext cx="8085599" cy="4791706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Alan rahoittama suomenkielinen POP-professuuri geotekniikkaan ja kestävään </a:t>
            </a:r>
            <a:r>
              <a:rPr lang="fi-FI" sz="2400" dirty="0"/>
              <a:t>pohjarakentamiseen</a:t>
            </a:r>
            <a:r>
              <a:rPr lang="fi-FI" sz="2400" b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POP professuuri eli työelämäprofessuuri (Professor of </a:t>
            </a:r>
            <a:r>
              <a:rPr lang="fi-FI" sz="2400" b="0" dirty="0" err="1"/>
              <a:t>Practice</a:t>
            </a:r>
            <a:r>
              <a:rPr lang="fi-FI" sz="2400" b="0" dirty="0"/>
              <a:t>) on yleensä yliopiston ulkopuolelta rahoitettu 5-vuotinen professuuri.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Professorin vaatimuksena on tohtorin tutkinto ja vahva tausta teollisuudesta sekä kyky opettaa maisteritasolla.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POP-professori voi olla kurssien vastuuopettajana, ohjata ja valvoa opinnäytetöitä mm. diplomitöitä ja mahdollisesti myös väitöksiä.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Hän voi toimia tutkimusprojekteissa projektivetäjänä.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0E48-D6D1-A2F5-0F38-061D727CF8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8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2CA3B-44CB-8A93-8574-3C81CEF1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ED22-C297-DA0A-11A2-1706BCEFC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Ratkaisu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uusi</a:t>
            </a:r>
            <a:r>
              <a:rPr lang="en-US" dirty="0">
                <a:solidFill>
                  <a:schemeClr val="tx1"/>
                </a:solidFill>
              </a:rPr>
              <a:t> POP </a:t>
            </a:r>
            <a:r>
              <a:rPr lang="en-US" dirty="0" err="1">
                <a:solidFill>
                  <a:schemeClr val="tx1"/>
                </a:solidFill>
              </a:rPr>
              <a:t>professuuri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A722-094A-5A7A-90D4-7168906911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161419"/>
            <a:ext cx="8085599" cy="4791706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POP professuurit ovat yleisesti käytetty tapa saada osaamista jollekin alalle.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Tällä hetkellä esim. Rakennustekniikan laitoksella toimii kaksi POP-professoria mm. betonitekniikassa, teollisessa puurakentamisessa sekä haussa on kolmas professori tietekniikkaan.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Myös muissa yliopistoissa on useita POP-professoreja mm. Kalle Vaismaa Tampereella.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Näissä kaikissa on ollut ulkopuolinen rahoitus.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Aalto-yliopisto on rahoittanut joitakin osa-aikaisia POP-paikkoja esim. kallio- ja tietekniikka. Näille paikoille ei ole tulossa jatkoa.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ADEFB-5D7E-4546-41ED-854C79F139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697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7B25-D6B6-BA4E-6B6C-41C6BAF03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E0BF-A179-6446-66F2-392C4E7C2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Ratkaisu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uusi</a:t>
            </a:r>
            <a:r>
              <a:rPr lang="en-US" dirty="0">
                <a:solidFill>
                  <a:schemeClr val="tx1"/>
                </a:solidFill>
              </a:rPr>
              <a:t> POP </a:t>
            </a:r>
            <a:r>
              <a:rPr lang="en-US" dirty="0" err="1">
                <a:solidFill>
                  <a:schemeClr val="tx1"/>
                </a:solidFill>
              </a:rPr>
              <a:t>professuuri</a:t>
            </a:r>
            <a:r>
              <a:rPr lang="en-US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1C4F-20D1-5A37-3177-70C74818A0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161419"/>
            <a:ext cx="8085599" cy="4791706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POP-professoriehdokkaan, mikäli hän toimii päätoimisesti Aallossa, on läpikäytävä arviointiprosessi, jossa pyydetään lausuntoa kahdelta ulkomaiselta asiantuntijalta.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Jos alan opetustarve on selkeä ja rahoitushalukkuus jatkolle on ilmeinen, voi dekaani avata 5-vuotiskauden loppupuolella myös alalle </a:t>
            </a:r>
            <a:r>
              <a:rPr lang="fi-FI" sz="2400" b="0" dirty="0" err="1"/>
              <a:t>Tenure</a:t>
            </a:r>
            <a:r>
              <a:rPr lang="fi-FI" sz="2400" b="0" dirty="0"/>
              <a:t> </a:t>
            </a:r>
            <a:r>
              <a:rPr lang="fi-FI" sz="2400" b="0" dirty="0" err="1"/>
              <a:t>Track</a:t>
            </a:r>
            <a:r>
              <a:rPr lang="fi-FI" sz="2400" b="0" dirty="0"/>
              <a:t> (TT urapolku) professuurin.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TT professorin kausi alkaa yleensä apulaisprofessorin tasolta ja siinä on mahdollista saavuttaa myös pysyvä paikka. </a:t>
            </a:r>
            <a:endParaRPr lang="en-US" sz="2400" b="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6EF2C-7280-C351-0781-D608F383CF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631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0860A-A80D-70F5-985D-2ACB88B58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0D13-160B-11BA-C5BC-968BD10E0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Ratkaisu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uusi</a:t>
            </a:r>
            <a:r>
              <a:rPr lang="en-US" dirty="0">
                <a:solidFill>
                  <a:schemeClr val="tx1"/>
                </a:solidFill>
              </a:rPr>
              <a:t> POP </a:t>
            </a:r>
            <a:r>
              <a:rPr lang="en-US" dirty="0" err="1">
                <a:solidFill>
                  <a:schemeClr val="tx1"/>
                </a:solidFill>
              </a:rPr>
              <a:t>professuuri</a:t>
            </a:r>
            <a:r>
              <a:rPr lang="en-US" dirty="0">
                <a:solidFill>
                  <a:schemeClr val="tx1"/>
                </a:solidFill>
              </a:rPr>
              <a:t>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6F368-C6CC-A3E3-9B3A-94F1794279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292352"/>
            <a:ext cx="8085599" cy="4895087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Rahoittamalla suomenkielistä POP-professuuria Aaltoon geotekniikan ja pohjarakentamiseen, voidaan varmistaa, että suomenkielinen opetus Aallossa saa jatkoa.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Vaikka maisteritason kurssit jatkossa ovat englanniksi, voidaan kurssien sisältö painottaa entiseen tapaan suomalaisiin olosuhteisiin ja rakentamistekniikoihin, teettää ja valvoa suomenkielisiä opinnäytetöitä mm. diplomitöitä ja mahdollisesti myös väitöstöitä.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Suomenkielisen professorin avulla on myös helpompi houkutella uusia suomalaisia opiskelijoita alalle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Ylläpitää hyviä yhteyksiä yrityksiin ja muihin alan toimijoihin. 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7932B-4097-21FB-8D72-A9666CE258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852281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ENG_121031">
  <a:themeElements>
    <a:clrScheme name="Aalto ENG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BB16A3"/>
      </a:accent1>
      <a:accent2>
        <a:srgbClr val="EF3340"/>
      </a:accent2>
      <a:accent3>
        <a:srgbClr val="005EB8"/>
      </a:accent3>
      <a:accent4>
        <a:srgbClr val="00965E"/>
      </a:accent4>
      <a:accent5>
        <a:srgbClr val="FFA300"/>
      </a:accent5>
      <a:accent6>
        <a:srgbClr val="FF671F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Mukautettu 11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9_FI.pptx" id="{0C1FFAAC-D413-46C1-841F-DA217CA97DB2}" vid="{ED68F6E0-26D0-4C8B-909D-8A1C5D2BE4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851D4E252DAD945A25EB139A36AB564" ma:contentTypeVersion="18" ma:contentTypeDescription="Luo uusi asiakirja." ma:contentTypeScope="" ma:versionID="42ad5629d17dffbf896d528bd63ffd99">
  <xsd:schema xmlns:xsd="http://www.w3.org/2001/XMLSchema" xmlns:xs="http://www.w3.org/2001/XMLSchema" xmlns:p="http://schemas.microsoft.com/office/2006/metadata/properties" xmlns:ns2="529449d6-dcad-4d40-8f82-4f47086bdf92" xmlns:ns3="78295812-0ba5-4a5d-a75f-4f6a71a4b6a5" targetNamespace="http://schemas.microsoft.com/office/2006/metadata/properties" ma:root="true" ma:fieldsID="ae195ca3392c7cf0fefca9192d3620aa" ns2:_="" ns3:_="">
    <xsd:import namespace="529449d6-dcad-4d40-8f82-4f47086bdf92"/>
    <xsd:import namespace="78295812-0ba5-4a5d-a75f-4f6a71a4b6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49d6-dcad-4d40-8f82-4f47086bdf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2937e70-1053-4ffb-8d46-2e1acb9202ae}" ma:internalName="TaxCatchAll" ma:showField="CatchAllData" ma:web="529449d6-dcad-4d40-8f82-4f47086bd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95812-0ba5-4a5d-a75f-4f6a71a4b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dc900aae-d616-4a65-86e9-3f041357f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9449d6-dcad-4d40-8f82-4f47086bdf92" xsi:nil="true"/>
    <lcf76f155ced4ddcb4097134ff3c332f xmlns="78295812-0ba5-4a5d-a75f-4f6a71a4b6a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19B44-7475-4523-ADA5-F55406201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449d6-dcad-4d40-8f82-4f47086bdf92"/>
    <ds:schemaRef ds:uri="78295812-0ba5-4a5d-a75f-4f6a71a4b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EBAE2-2DD6-428D-A49F-54C6972F8EA1}">
  <ds:schemaRefs>
    <ds:schemaRef ds:uri="http://schemas.microsoft.com/office/2006/metadata/properties"/>
    <ds:schemaRef ds:uri="http://schemas.microsoft.com/office/infopath/2007/PartnerControls"/>
    <ds:schemaRef ds:uri="529449d6-dcad-4d40-8f82-4f47086bdf92"/>
    <ds:schemaRef ds:uri="78295812-0ba5-4a5d-a75f-4f6a71a4b6a5"/>
  </ds:schemaRefs>
</ds:datastoreItem>
</file>

<file path=customXml/itemProps3.xml><?xml version="1.0" encoding="utf-8"?>
<ds:datastoreItem xmlns:ds="http://schemas.openxmlformats.org/officeDocument/2006/customXml" ds:itemID="{0A5A42FA-642C-4763-818E-14981642B1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848</Words>
  <Application>Microsoft Office PowerPoint</Application>
  <PresentationFormat>Näytössä katseltava diaesitys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Courier New</vt:lpstr>
      <vt:lpstr>Georgia</vt:lpstr>
      <vt:lpstr>Lucida Grande</vt:lpstr>
      <vt:lpstr>Aalto_ENG_121031</vt:lpstr>
      <vt:lpstr>Office-teema</vt:lpstr>
      <vt:lpstr>PowerPoint-esitys</vt:lpstr>
      <vt:lpstr>Geotekniikan ja pohjarakentamisen osaajatilanteesta</vt:lpstr>
      <vt:lpstr>Geotekniikan opetushenkilö-kunnan tilanne syksyllä 2025</vt:lpstr>
      <vt:lpstr>Pohjarakentamisen opetustilanne</vt:lpstr>
      <vt:lpstr>Geotekniikan tilanne yleisesti</vt:lpstr>
      <vt:lpstr>Ratkaisu – uusi POP professuuri 1</vt:lpstr>
      <vt:lpstr>Ratkaisu – uusi POP professuuri 2</vt:lpstr>
      <vt:lpstr>Ratkaisu – uusi POP professuuri 3</vt:lpstr>
      <vt:lpstr>Ratkaisu – uusi POP professuuri 4</vt:lpstr>
      <vt:lpstr>Ratkaisu – uusi POP professuuri 5</vt:lpstr>
      <vt:lpstr>Rahoitusehdotuksia 1</vt:lpstr>
      <vt:lpstr>Rahoitusehdotuksia</vt:lpstr>
      <vt:lpstr>Mahdollisia rahoittajia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Aalto ENG</dc:title>
  <dc:subject/>
  <dc:creator>TBWA\HELSINKI</dc:creator>
  <cp:keywords/>
  <dc:description/>
  <cp:lastModifiedBy>Pia Vasko</cp:lastModifiedBy>
  <cp:revision>754</cp:revision>
  <cp:lastPrinted>2025-10-07T10:18:19Z</cp:lastPrinted>
  <dcterms:created xsi:type="dcterms:W3CDTF">2012-05-14T17:33:12Z</dcterms:created>
  <dcterms:modified xsi:type="dcterms:W3CDTF">2025-10-31T08:57:58Z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2025-10-30T13:14:08Z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f1675919-4c54-4032-8a12-ec2cf293529d</vt:lpwstr>
  </property>
  <property fmtid="{D5CDD505-2E9C-101B-9397-08002B2CF9AE}" pid="8" name="MSIP_Label_f35e945f-875f-47b7-87fa-10b3524d17f5_ContentBits">
    <vt:lpwstr>0</vt:lpwstr>
  </property>
  <property fmtid="{D5CDD505-2E9C-101B-9397-08002B2CF9AE}" pid="9" name="MSIP_Label_f35e945f-875f-47b7-87fa-10b3524d17f5_Tag">
    <vt:lpwstr>10, 3, 0, 1</vt:lpwstr>
  </property>
  <property fmtid="{D5CDD505-2E9C-101B-9397-08002B2CF9AE}" pid="10" name="ContentTypeId">
    <vt:lpwstr>0x010100C851D4E252DAD945A25EB139A36AB564</vt:lpwstr>
  </property>
  <property fmtid="{D5CDD505-2E9C-101B-9397-08002B2CF9AE}" pid="11" name="MediaServiceImageTags">
    <vt:lpwstr/>
  </property>
</Properties>
</file>